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1784"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850634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fr" sz="1400">
                <a:solidFill>
                  <a:schemeClr val="dk1"/>
                </a:solidFill>
              </a:rPr>
              <a:t>One of the scenarios that can be found in the SSK is derived from the EHRI use-case I will now present.</a:t>
            </a:r>
            <a:endParaRPr sz="14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fr" sz="1400">
                <a:solidFill>
                  <a:schemeClr val="dk1"/>
                </a:solidFill>
              </a:rPr>
              <a:t>It presents the methodology and the resources used to create a project-centered EAD customization.</a:t>
            </a:r>
            <a:endParaRPr sz="14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fr" sz="1200">
                <a:solidFill>
                  <a:schemeClr val="dk1"/>
                </a:solidFill>
                <a:latin typeface="Calibri"/>
                <a:ea typeface="Calibri"/>
                <a:cs typeface="Calibri"/>
                <a:sym typeface="Calibri"/>
              </a:rPr>
              <a:t>The EHRI portal is a perfect environment to implement this idea.</a:t>
            </a:r>
            <a:endParaRPr sz="1200">
              <a:solidFill>
                <a:schemeClr val="dk1"/>
              </a:solidFill>
              <a:latin typeface="Calibri"/>
              <a:ea typeface="Calibri"/>
              <a:cs typeface="Calibri"/>
              <a:sym typeface="Calibri"/>
            </a:endParaRPr>
          </a:p>
          <a:p>
            <a:pPr marL="0" lvl="0" indent="0" rtl="0">
              <a:lnSpc>
                <a:spcPct val="115000"/>
              </a:lnSpc>
              <a:spcBef>
                <a:spcPts val="1200"/>
              </a:spcBef>
              <a:spcAft>
                <a:spcPts val="0"/>
              </a:spcAft>
              <a:buNone/>
            </a:pPr>
            <a:r>
              <a:rPr lang="fr" sz="1200">
                <a:solidFill>
                  <a:schemeClr val="dk1"/>
                </a:solidFill>
                <a:latin typeface="Calibri"/>
                <a:ea typeface="Calibri"/>
                <a:cs typeface="Calibri"/>
                <a:sym typeface="Calibri"/>
              </a:rPr>
              <a:t>_ Because of the natural and obvious heterogeneity of the corpus (diversity of languages, description level, practices)</a:t>
            </a:r>
            <a:endParaRPr sz="1200">
              <a:solidFill>
                <a:schemeClr val="dk1"/>
              </a:solidFill>
              <a:latin typeface="Calibri"/>
              <a:ea typeface="Calibri"/>
              <a:cs typeface="Calibri"/>
              <a:sym typeface="Calibri"/>
            </a:endParaRPr>
          </a:p>
          <a:p>
            <a:pPr marL="0" lvl="0" indent="0" rtl="0">
              <a:lnSpc>
                <a:spcPct val="115000"/>
              </a:lnSpc>
              <a:spcBef>
                <a:spcPts val="1200"/>
              </a:spcBef>
              <a:spcAft>
                <a:spcPts val="0"/>
              </a:spcAft>
              <a:buClr>
                <a:schemeClr val="dk1"/>
              </a:buClr>
              <a:buSzPts val="1100"/>
              <a:buFont typeface="Arial"/>
              <a:buNone/>
            </a:pPr>
            <a:r>
              <a:rPr lang="fr" sz="1200">
                <a:solidFill>
                  <a:schemeClr val="dk1"/>
                </a:solidFill>
                <a:latin typeface="Calibri"/>
                <a:ea typeface="Calibri"/>
                <a:cs typeface="Calibri"/>
                <a:sym typeface="Calibri"/>
              </a:rPr>
              <a:t>_ And the final goal to ingest them in a single environment</a:t>
            </a:r>
            <a:endParaRPr sz="1200">
              <a:solidFill>
                <a:schemeClr val="dk1"/>
              </a:solidFill>
              <a:latin typeface="Calibri"/>
              <a:ea typeface="Calibri"/>
              <a:cs typeface="Calibri"/>
              <a:sym typeface="Calibri"/>
            </a:endParaRPr>
          </a:p>
          <a:p>
            <a:pPr marL="0" lvl="0" indent="0" rtl="0">
              <a:lnSpc>
                <a:spcPct val="115000"/>
              </a:lnSpc>
              <a:spcBef>
                <a:spcPts val="1200"/>
              </a:spcBef>
              <a:spcAft>
                <a:spcPts val="0"/>
              </a:spcAft>
              <a:buClr>
                <a:schemeClr val="dk1"/>
              </a:buClr>
              <a:buSzPts val="1100"/>
              <a:buFont typeface="Arial"/>
              <a:buNone/>
            </a:pPr>
            <a:endParaRPr sz="1400">
              <a:solidFill>
                <a:schemeClr val="dk1"/>
              </a:solidFill>
            </a:endParaRPr>
          </a:p>
          <a:p>
            <a:pPr marL="0" lvl="0" indent="0" rtl="0">
              <a:lnSpc>
                <a:spcPct val="115000"/>
              </a:lnSpc>
              <a:spcBef>
                <a:spcPts val="0"/>
              </a:spcBef>
              <a:spcAft>
                <a:spcPts val="0"/>
              </a:spcAft>
              <a:buNone/>
            </a:pP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fr" sz="1400"/>
              <a:t>EHRI's pivot format is EAD 2002, with specific description rules</a:t>
            </a:r>
            <a:endParaRPr sz="1400"/>
          </a:p>
          <a:p>
            <a:pPr marL="0" lvl="0" indent="0" rtl="0">
              <a:lnSpc>
                <a:spcPct val="115000"/>
              </a:lnSpc>
              <a:spcBef>
                <a:spcPts val="0"/>
              </a:spcBef>
              <a:spcAft>
                <a:spcPts val="0"/>
              </a:spcAft>
              <a:buNone/>
            </a:pPr>
            <a:r>
              <a:rPr lang="fr" sz="1400"/>
              <a:t>Automatic mappings to this format are available via a conversion tool. This tool uses a validation schema</a:t>
            </a:r>
            <a:endParaRPr sz="1400"/>
          </a:p>
          <a:p>
            <a:pPr marL="0" lvl="0" indent="0" rtl="0">
              <a:lnSpc>
                <a:spcPct val="115000"/>
              </a:lnSpc>
              <a:spcBef>
                <a:spcPts val="0"/>
              </a:spcBef>
              <a:spcAft>
                <a:spcPts val="0"/>
              </a:spcAft>
              <a:buNone/>
            </a:pPr>
            <a:r>
              <a:rPr lang="fr" sz="1400"/>
              <a:t>A pending question, related to EAD permissive nature is how to</a:t>
            </a:r>
            <a:r>
              <a:rPr lang="fr" sz="1400">
                <a:solidFill>
                  <a:schemeClr val="dk1"/>
                </a:solidFill>
                <a:latin typeface="Calibri"/>
                <a:ea typeface="Calibri"/>
                <a:cs typeface="Calibri"/>
                <a:sym typeface="Calibri"/>
              </a:rPr>
              <a:t> preserve content and meaning when exchanging/reusing archival content?</a:t>
            </a:r>
            <a:endParaRPr sz="1400">
              <a:solidFill>
                <a:schemeClr val="dk1"/>
              </a:solidFill>
              <a:latin typeface="Calibri"/>
              <a:ea typeface="Calibri"/>
              <a:cs typeface="Calibri"/>
              <a:sym typeface="Calibri"/>
            </a:endParaRPr>
          </a:p>
          <a:p>
            <a:pPr marL="0" lvl="0" indent="0" rtl="0">
              <a:lnSpc>
                <a:spcPct val="115000"/>
              </a:lnSpc>
              <a:spcBef>
                <a:spcPts val="0"/>
              </a:spcBef>
              <a:spcAft>
                <a:spcPts val="0"/>
              </a:spcAft>
              <a:buNone/>
            </a:pP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fr" sz="1400"/>
              <a:t>What we propose is a system that narrows EAD permissiveness + allows for quality checks and content-oriented rules</a:t>
            </a:r>
            <a:endParaRPr sz="1400"/>
          </a:p>
          <a:p>
            <a:pPr marL="0" lvl="0" indent="0" rtl="0">
              <a:lnSpc>
                <a:spcPct val="115000"/>
              </a:lnSpc>
              <a:spcBef>
                <a:spcPts val="0"/>
              </a:spcBef>
              <a:spcAft>
                <a:spcPts val="0"/>
              </a:spcAft>
              <a:buNone/>
            </a:pPr>
            <a:r>
              <a:rPr lang="fr" sz="1400"/>
              <a:t>Without modifying the original EAD 2002 schema.</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fr" sz="1200">
                <a:solidFill>
                  <a:schemeClr val="dk1"/>
                </a:solidFill>
                <a:latin typeface="Calibri"/>
                <a:ea typeface="Calibri"/>
                <a:cs typeface="Calibri"/>
                <a:sym typeface="Calibri"/>
              </a:rPr>
              <a:t>We are inspired by another very strong community format : the Text Encoding initiative. What we are interested in is a subset of the TEI meant to create XML format specification (the TEI itself is described with this subset of TEI).</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None/>
            </a:pPr>
            <a:r>
              <a:rPr lang="fr" sz="1200">
                <a:solidFill>
                  <a:schemeClr val="dk1"/>
                </a:solidFill>
                <a:latin typeface="Calibri"/>
                <a:ea typeface="Calibri"/>
                <a:cs typeface="Calibri"/>
                <a:sym typeface="Calibri"/>
              </a:rPr>
              <a:t>This is called “One document does it all” and it is a very powerful system, with which it is possible to model specific subsets, extensions or profiles of the described format.</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None/>
            </a:pPr>
            <a:r>
              <a:rPr lang="fr" sz="1200">
                <a:solidFill>
                  <a:schemeClr val="dk1"/>
                </a:solidFill>
                <a:latin typeface="Calibri"/>
                <a:ea typeface="Calibri"/>
                <a:cs typeface="Calibri"/>
                <a:sym typeface="Calibri"/>
              </a:rPr>
              <a:t>In other words, it allows us easily to refine the behaviour of elements and attributes, for any XML format, can contain all the human readable documentation and can be processed to generate various resources : a validation schema (many formats) and associated documentation (many formats).</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None/>
            </a:pP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fr" sz="1200">
                <a:solidFill>
                  <a:schemeClr val="dk1"/>
                </a:solidFill>
                <a:latin typeface="Calibri"/>
                <a:ea typeface="Calibri"/>
                <a:cs typeface="Calibri"/>
                <a:sym typeface="Calibri"/>
              </a:rPr>
              <a:t>Example=</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fr" sz="1200">
                <a:solidFill>
                  <a:schemeClr val="dk1"/>
                </a:solidFill>
                <a:latin typeface="Calibri"/>
                <a:ea typeface="Calibri"/>
                <a:cs typeface="Calibri"/>
                <a:sym typeface="Calibri"/>
              </a:rPr>
              <a:t>Gloss, desc</a:t>
            </a:r>
            <a:r>
              <a:rPr lang="fr" sz="1200">
                <a:solidFill>
                  <a:schemeClr val="dk1"/>
                </a:solidFill>
              </a:rPr>
              <a:t> =&gt;</a:t>
            </a:r>
            <a:r>
              <a:rPr lang="fr" sz="1200">
                <a:solidFill>
                  <a:schemeClr val="dk1"/>
                </a:solidFill>
                <a:latin typeface="Calibri"/>
                <a:ea typeface="Calibri"/>
                <a:cs typeface="Calibri"/>
                <a:sym typeface="Calibri"/>
              </a:rPr>
              <a:t> documentation</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fr" sz="1200">
                <a:solidFill>
                  <a:schemeClr val="dk1"/>
                </a:solidFill>
                <a:latin typeface="Calibri"/>
                <a:ea typeface="Calibri"/>
                <a:cs typeface="Calibri"/>
                <a:sym typeface="Calibri"/>
              </a:rPr>
              <a:t>Classes </a:t>
            </a:r>
            <a:r>
              <a:rPr lang="fr" sz="1200">
                <a:solidFill>
                  <a:schemeClr val="dk1"/>
                </a:solidFill>
              </a:rPr>
              <a:t>=&gt;</a:t>
            </a:r>
            <a:r>
              <a:rPr lang="fr" sz="1200">
                <a:solidFill>
                  <a:schemeClr val="dk1"/>
                </a:solidFill>
                <a:latin typeface="Calibri"/>
                <a:ea typeface="Calibri"/>
                <a:cs typeface="Calibri"/>
                <a:sym typeface="Calibri"/>
              </a:rPr>
              <a:t> to link elements with their attributes</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fr" sz="1200">
                <a:solidFill>
                  <a:schemeClr val="dk1"/>
                </a:solidFill>
                <a:latin typeface="Calibri"/>
                <a:ea typeface="Calibri"/>
                <a:cs typeface="Calibri"/>
                <a:sym typeface="Calibri"/>
              </a:rPr>
              <a:t>Content </a:t>
            </a:r>
            <a:r>
              <a:rPr lang="fr" sz="1200">
                <a:solidFill>
                  <a:schemeClr val="dk1"/>
                </a:solidFill>
              </a:rPr>
              <a:t>=&gt;</a:t>
            </a:r>
            <a:r>
              <a:rPr lang="fr" sz="1200">
                <a:solidFill>
                  <a:schemeClr val="dk1"/>
                </a:solidFill>
                <a:latin typeface="Calibri"/>
                <a:ea typeface="Calibri"/>
                <a:cs typeface="Calibri"/>
                <a:sym typeface="Calibri"/>
              </a:rPr>
              <a:t> relaxNG specification, what elements can be children of the described element</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None/>
            </a:pP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fr" sz="1200">
                <a:solidFill>
                  <a:schemeClr val="dk1"/>
                </a:solidFill>
                <a:latin typeface="Calibri"/>
                <a:ea typeface="Calibri"/>
                <a:cs typeface="Calibri"/>
                <a:sym typeface="Calibri"/>
              </a:rPr>
              <a:t>The official EAD schema and the official EAD tag library are encoded in a ODD document (Agreement of the Library of Congress and the Society of American Archivists)</a:t>
            </a:r>
            <a:endParaRPr sz="1200">
              <a:solidFill>
                <a:schemeClr val="dk1"/>
              </a:solidFill>
              <a:latin typeface="Calibri"/>
              <a:ea typeface="Calibri"/>
              <a:cs typeface="Calibri"/>
              <a:sym typeface="Calibri"/>
            </a:endParaRPr>
          </a:p>
          <a:p>
            <a:pPr marL="0" lvl="0" indent="0" rtl="0">
              <a:lnSpc>
                <a:spcPct val="115000"/>
              </a:lnSpc>
              <a:spcBef>
                <a:spcPts val="400"/>
              </a:spcBef>
              <a:spcAft>
                <a:spcPts val="0"/>
              </a:spcAft>
              <a:buClr>
                <a:schemeClr val="dk1"/>
              </a:buClr>
              <a:buSzPts val="1100"/>
              <a:buFont typeface="Arial"/>
              <a:buNone/>
            </a:pPr>
            <a:r>
              <a:rPr lang="fr" sz="1200">
                <a:solidFill>
                  <a:schemeClr val="dk1"/>
                </a:solidFill>
                <a:latin typeface="Calibri"/>
                <a:ea typeface="Calibri"/>
                <a:cs typeface="Calibri"/>
                <a:sym typeface="Calibri"/>
              </a:rPr>
              <a:t>In Parthenos environment </a:t>
            </a:r>
            <a:r>
              <a:rPr lang="fr" sz="1200">
                <a:solidFill>
                  <a:schemeClr val="dk1"/>
                </a:solidFill>
              </a:rPr>
              <a:t>à</a:t>
            </a:r>
            <a:r>
              <a:rPr lang="fr" sz="1200">
                <a:solidFill>
                  <a:schemeClr val="dk1"/>
                </a:solidFill>
                <a:latin typeface="Calibri"/>
                <a:ea typeface="Calibri"/>
                <a:cs typeface="Calibri"/>
                <a:sym typeface="Calibri"/>
              </a:rPr>
              <a:t> Github, anyone can use the resources and propose enhancements</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None/>
            </a:pP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Clr>
                <a:schemeClr val="dk1"/>
              </a:buClr>
              <a:buSzPts val="1100"/>
              <a:buFont typeface="Arial"/>
              <a:buNone/>
            </a:pPr>
            <a:r>
              <a:rPr lang="fr" sz="1200">
                <a:solidFill>
                  <a:schemeClr val="dk1"/>
                </a:solidFill>
                <a:latin typeface="Calibri"/>
                <a:ea typeface="Calibri"/>
                <a:cs typeface="Calibri"/>
                <a:sym typeface="Calibri"/>
              </a:rPr>
              <a:t>The EAD ODD is a starting point for EHRI, used to create an EHRI-specific EAD profile with very precise content oriented rules based on EHRI requirements and on the CHI data models.</a:t>
            </a: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So, EHRI has its own ODD, project specific, where we modify the elements and attributes that have a different behaviour.</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The Philosophy here is to keep the EAD schema as it is, so we don’t modify nirectly with RelaxNG specifications, but we use another validation language : Schematron, that can be very precise and add rules to very particular elements.</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None/>
            </a:pPr>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fr" sz="1400"/>
              <a:t>The goal of my presentation is twofold:</a:t>
            </a:r>
            <a:endParaRPr sz="1400"/>
          </a:p>
          <a:p>
            <a:pPr marL="457200" lvl="0" indent="-317500" rtl="0">
              <a:lnSpc>
                <a:spcPct val="115000"/>
              </a:lnSpc>
              <a:spcBef>
                <a:spcPts val="0"/>
              </a:spcBef>
              <a:spcAft>
                <a:spcPts val="0"/>
              </a:spcAft>
              <a:buSzPts val="1400"/>
              <a:buAutoNum type="arabicPeriod"/>
            </a:pPr>
            <a:r>
              <a:rPr lang="fr" sz="1400"/>
              <a:t>First, show an innovative way of managing heterogeneous archival descriptions, developed in the context of the EHRI project</a:t>
            </a:r>
            <a:endParaRPr sz="1400"/>
          </a:p>
          <a:p>
            <a:pPr marL="457200" lvl="0" indent="-317500" rtl="0">
              <a:lnSpc>
                <a:spcPct val="115000"/>
              </a:lnSpc>
              <a:spcBef>
                <a:spcPts val="0"/>
              </a:spcBef>
              <a:spcAft>
                <a:spcPts val="0"/>
              </a:spcAft>
              <a:buSzPts val="1400"/>
              <a:buAutoNum type="arabicPeriod"/>
            </a:pPr>
            <a:r>
              <a:rPr lang="fr" sz="1400"/>
              <a:t>Second, explain the even broader context in which this solution is sustained and documented : the Standardization Survival Kit, a platform where one can find or create information materials describing scenarios where standards play a key role in Humanities research.</a:t>
            </a:r>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a:t>The work I'm presenting here has been carried out for the EHRI project, known by most of you I guess, and more specifically its main product, the EHRI portal, giving access to 19,071 archival descriptions related to the Holocaust.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fr" sz="1400">
                <a:solidFill>
                  <a:schemeClr val="dk1"/>
                </a:solidFill>
              </a:rPr>
              <a:t>But work also supported by another european project, maybe less know : PARTHENOS, which aims at harmonizing, when possible, the practices and policies of researchers in different Humanities disciplines, by giving access an integrated access to research services and tools.</a:t>
            </a:r>
            <a:endParaRPr sz="1400">
              <a:solidFill>
                <a:schemeClr val="dk1"/>
              </a:solidFill>
            </a:endParaRPr>
          </a:p>
          <a:p>
            <a:pPr marL="0" lvl="0" indent="0" rtl="0">
              <a:lnSpc>
                <a:spcPct val="115000"/>
              </a:lnSpc>
              <a:spcBef>
                <a:spcPts val="0"/>
              </a:spcBef>
              <a:spcAft>
                <a:spcPts val="0"/>
              </a:spcAft>
              <a:buNone/>
            </a:pPr>
            <a:r>
              <a:rPr lang="fr" sz="1400">
                <a:solidFill>
                  <a:schemeClr val="dk1"/>
                </a:solidFill>
              </a:rPr>
              <a:t>One of these service is the Standardization Survival Kit.</a:t>
            </a:r>
            <a:endParaRPr sz="14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just" rtl="0">
              <a:lnSpc>
                <a:spcPct val="150000"/>
              </a:lnSpc>
              <a:spcBef>
                <a:spcPts val="0"/>
              </a:spcBef>
              <a:spcAft>
                <a:spcPts val="0"/>
              </a:spcAft>
              <a:buClr>
                <a:schemeClr val="dk1"/>
              </a:buClr>
              <a:buSzPts val="1100"/>
              <a:buFont typeface="Arial"/>
              <a:buNone/>
            </a:pPr>
            <a:r>
              <a:rPr lang="fr">
                <a:solidFill>
                  <a:schemeClr val="dk1"/>
                </a:solidFill>
              </a:rPr>
              <a:t>The work carried out by the SSK covers four types of activities related to the deployment and use of standards in the Humanities and Cultural Heritage fields:</a:t>
            </a:r>
            <a:endParaRPr>
              <a:solidFill>
                <a:schemeClr val="dk1"/>
              </a:solidFill>
            </a:endParaRPr>
          </a:p>
          <a:p>
            <a:pPr marL="457200" lvl="0" indent="-298450" algn="just" rtl="0">
              <a:lnSpc>
                <a:spcPct val="150000"/>
              </a:lnSpc>
              <a:spcBef>
                <a:spcPts val="0"/>
              </a:spcBef>
              <a:spcAft>
                <a:spcPts val="0"/>
              </a:spcAft>
              <a:buClr>
                <a:schemeClr val="dk1"/>
              </a:buClr>
              <a:buSzPts val="1100"/>
              <a:buChar char="●"/>
            </a:pPr>
            <a:r>
              <a:rPr lang="fr" b="1" i="1">
                <a:solidFill>
                  <a:schemeClr val="dk1"/>
                </a:solidFill>
              </a:rPr>
              <a:t>Documenting</a:t>
            </a:r>
            <a:r>
              <a:rPr lang="fr" i="1">
                <a:solidFill>
                  <a:schemeClr val="dk1"/>
                </a:solidFill>
              </a:rPr>
              <a:t> </a:t>
            </a:r>
            <a:r>
              <a:rPr lang="fr">
                <a:solidFill>
                  <a:schemeClr val="dk1"/>
                </a:solidFill>
              </a:rPr>
              <a:t>existing standards =&gt; provide reference material</a:t>
            </a:r>
            <a:endParaRPr>
              <a:solidFill>
                <a:schemeClr val="dk1"/>
              </a:solidFill>
            </a:endParaRPr>
          </a:p>
          <a:p>
            <a:pPr marL="457200" lvl="0" indent="-298450" algn="just" rtl="0">
              <a:lnSpc>
                <a:spcPct val="150000"/>
              </a:lnSpc>
              <a:spcBef>
                <a:spcPts val="0"/>
              </a:spcBef>
              <a:spcAft>
                <a:spcPts val="0"/>
              </a:spcAft>
              <a:buClr>
                <a:schemeClr val="dk1"/>
              </a:buClr>
              <a:buSzPts val="1100"/>
              <a:buChar char="●"/>
            </a:pPr>
            <a:r>
              <a:rPr lang="fr" b="1" i="1">
                <a:solidFill>
                  <a:schemeClr val="dk1"/>
                </a:solidFill>
              </a:rPr>
              <a:t>Supporting</a:t>
            </a:r>
            <a:r>
              <a:rPr lang="fr">
                <a:solidFill>
                  <a:schemeClr val="dk1"/>
                </a:solidFill>
              </a:rPr>
              <a:t> the actual adoption of standards by showing how they relate to research scenarios</a:t>
            </a:r>
            <a:endParaRPr>
              <a:solidFill>
                <a:schemeClr val="dk1"/>
              </a:solidFill>
            </a:endParaRPr>
          </a:p>
          <a:p>
            <a:pPr marL="457200" lvl="0" indent="-298450" algn="just" rtl="0">
              <a:lnSpc>
                <a:spcPct val="150000"/>
              </a:lnSpc>
              <a:spcBef>
                <a:spcPts val="0"/>
              </a:spcBef>
              <a:spcAft>
                <a:spcPts val="0"/>
              </a:spcAft>
              <a:buClr>
                <a:schemeClr val="dk1"/>
              </a:buClr>
              <a:buSzPts val="1100"/>
              <a:buChar char="●"/>
            </a:pPr>
            <a:r>
              <a:rPr lang="fr" b="1" i="1">
                <a:solidFill>
                  <a:schemeClr val="dk1"/>
                </a:solidFill>
              </a:rPr>
              <a:t>Communicating</a:t>
            </a:r>
            <a:r>
              <a:rPr lang="fr">
                <a:solidFill>
                  <a:schemeClr val="dk1"/>
                </a:solidFill>
              </a:rPr>
              <a:t> with research communities about</a:t>
            </a:r>
            <a:endParaRPr>
              <a:solidFill>
                <a:schemeClr val="dk1"/>
              </a:solidFill>
            </a:endParaRPr>
          </a:p>
          <a:p>
            <a:pPr marL="914400" lvl="1" indent="-298450" algn="just" rtl="0">
              <a:lnSpc>
                <a:spcPct val="150000"/>
              </a:lnSpc>
              <a:spcBef>
                <a:spcPts val="0"/>
              </a:spcBef>
              <a:spcAft>
                <a:spcPts val="0"/>
              </a:spcAft>
              <a:buClr>
                <a:schemeClr val="dk1"/>
              </a:buClr>
              <a:buSzPts val="1100"/>
              <a:buChar char="○"/>
            </a:pPr>
            <a:r>
              <a:rPr lang="fr">
                <a:solidFill>
                  <a:schemeClr val="dk1"/>
                </a:solidFill>
              </a:rPr>
              <a:t>the need to apply standards in their digital scholarly practices </a:t>
            </a:r>
            <a:endParaRPr>
              <a:solidFill>
                <a:schemeClr val="dk1"/>
              </a:solidFill>
            </a:endParaRPr>
          </a:p>
          <a:p>
            <a:pPr marL="914400" lvl="1" indent="-298450" algn="just" rtl="0">
              <a:lnSpc>
                <a:spcPct val="150000"/>
              </a:lnSpc>
              <a:spcBef>
                <a:spcPts val="0"/>
              </a:spcBef>
              <a:spcAft>
                <a:spcPts val="0"/>
              </a:spcAft>
              <a:buClr>
                <a:schemeClr val="dk1"/>
              </a:buClr>
              <a:buSzPts val="1100"/>
              <a:buChar char="○"/>
            </a:pPr>
            <a:r>
              <a:rPr lang="fr">
                <a:solidFill>
                  <a:schemeClr val="dk1"/>
                </a:solidFill>
              </a:rPr>
              <a:t>but also be informed of the essential standards for their own fields.</a:t>
            </a:r>
            <a:endParaRPr i="1">
              <a:solidFill>
                <a:schemeClr val="dk1"/>
              </a:solidFill>
            </a:endParaRPr>
          </a:p>
          <a:p>
            <a:pPr marL="457200" lvl="0" indent="-298450" algn="just" rtl="0">
              <a:lnSpc>
                <a:spcPct val="150000"/>
              </a:lnSpc>
              <a:spcBef>
                <a:spcPts val="0"/>
              </a:spcBef>
              <a:spcAft>
                <a:spcPts val="0"/>
              </a:spcAft>
              <a:buClr>
                <a:schemeClr val="dk1"/>
              </a:buClr>
              <a:buSzPts val="1100"/>
              <a:buChar char="●"/>
            </a:pPr>
            <a:r>
              <a:rPr lang="fr" b="1" i="1">
                <a:solidFill>
                  <a:schemeClr val="dk1"/>
                </a:solidFill>
              </a:rPr>
              <a:t>Training</a:t>
            </a:r>
            <a:r>
              <a:rPr lang="fr">
                <a:solidFill>
                  <a:schemeClr val="dk1"/>
                </a:solidFill>
              </a:rPr>
              <a:t> for researchers, by giving them access to complete frameworks so that they acquire knowledge and know-how on standardized methodologies.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a:buNone/>
            </a:pPr>
            <a:r>
              <a:rPr lang="fr">
                <a:solidFill>
                  <a:schemeClr val="dk1"/>
                </a:solidFill>
              </a:rPr>
              <a:t>The SSK focuses on giving researchers access to standards in a meaningful way. That is why it is built around research scenarios. </a:t>
            </a:r>
            <a:endParaRPr>
              <a:solidFill>
                <a:schemeClr val="dk1"/>
              </a:solidFill>
            </a:endParaRPr>
          </a:p>
          <a:p>
            <a:pPr marL="0" lvl="0" indent="457200" algn="just" rtl="0">
              <a:lnSpc>
                <a:spcPct val="150000"/>
              </a:lnSpc>
              <a:spcBef>
                <a:spcPts val="0"/>
              </a:spcBef>
              <a:spcAft>
                <a:spcPts val="0"/>
              </a:spcAft>
              <a:buClr>
                <a:schemeClr val="dk1"/>
              </a:buClr>
              <a:buSzPts val="1100"/>
              <a:buFont typeface="Arial"/>
              <a:buNone/>
            </a:pPr>
            <a:endParaRPr>
              <a:solidFill>
                <a:schemeClr val="dk1"/>
              </a:solidFill>
            </a:endParaRPr>
          </a:p>
          <a:p>
            <a:pPr marL="0" lvl="0" indent="0" algn="just" rtl="0">
              <a:lnSpc>
                <a:spcPct val="150000"/>
              </a:lnSpc>
              <a:spcBef>
                <a:spcPts val="0"/>
              </a:spcBef>
              <a:spcAft>
                <a:spcPts val="0"/>
              </a:spcAft>
              <a:buClr>
                <a:schemeClr val="dk1"/>
              </a:buClr>
              <a:buSzPts val="1100"/>
              <a:buFont typeface="Arial"/>
              <a:buNone/>
            </a:pPr>
            <a:r>
              <a:rPr lang="fr" b="1">
                <a:solidFill>
                  <a:schemeClr val="dk1"/>
                </a:solidFill>
              </a:rPr>
              <a:t>Contextual information</a:t>
            </a:r>
            <a:r>
              <a:rPr lang="fr">
                <a:solidFill>
                  <a:schemeClr val="dk1"/>
                </a:solidFill>
              </a:rPr>
              <a:t> and relevant </a:t>
            </a:r>
            <a:r>
              <a:rPr lang="fr" b="1">
                <a:solidFill>
                  <a:schemeClr val="dk1"/>
                </a:solidFill>
              </a:rPr>
              <a:t>examples</a:t>
            </a:r>
            <a:r>
              <a:rPr lang="fr">
                <a:solidFill>
                  <a:schemeClr val="dk1"/>
                </a:solidFill>
              </a:rPr>
              <a:t> to use standards in a concrete way.</a:t>
            </a:r>
            <a:endParaRPr>
              <a:solidFill>
                <a:schemeClr val="dk1"/>
              </a:solidFill>
            </a:endParaRPr>
          </a:p>
          <a:p>
            <a:pPr marL="0" lvl="0" indent="457200" algn="just" rtl="0">
              <a:lnSpc>
                <a:spcPct val="150000"/>
              </a:lnSpc>
              <a:spcBef>
                <a:spcPts val="0"/>
              </a:spcBef>
              <a:spcAft>
                <a:spcPts val="0"/>
              </a:spcAft>
              <a:buClr>
                <a:schemeClr val="dk1"/>
              </a:buClr>
              <a:buSzPts val="1100"/>
              <a:buFont typeface="Arial"/>
              <a:buNone/>
            </a:pPr>
            <a:endParaRPr>
              <a:solidFill>
                <a:schemeClr val="dk1"/>
              </a:solidFill>
            </a:endParaRPr>
          </a:p>
          <a:p>
            <a:pPr marL="0" lvl="0" indent="0" algn="just" rtl="0">
              <a:lnSpc>
                <a:spcPct val="150000"/>
              </a:lnSpc>
              <a:spcBef>
                <a:spcPts val="0"/>
              </a:spcBef>
              <a:spcAft>
                <a:spcPts val="0"/>
              </a:spcAft>
              <a:buClr>
                <a:schemeClr val="dk1"/>
              </a:buClr>
              <a:buSzPts val="1100"/>
              <a:buFont typeface="Arial"/>
              <a:buNone/>
            </a:pPr>
            <a:r>
              <a:rPr lang="fr">
                <a:solidFill>
                  <a:schemeClr val="dk1"/>
                </a:solidFill>
              </a:rPr>
              <a:t>The scenarios cover </a:t>
            </a:r>
            <a:r>
              <a:rPr lang="fr" b="1">
                <a:solidFill>
                  <a:schemeClr val="dk1"/>
                </a:solidFill>
              </a:rPr>
              <a:t>all the domains of the Humanities</a:t>
            </a:r>
            <a:r>
              <a:rPr lang="fr">
                <a:solidFill>
                  <a:schemeClr val="dk1"/>
                </a:solidFill>
              </a:rPr>
              <a:t>, from Literature to Heritage science, including History, Social sciences, Linguistics, etc.  and have been created by domain experts</a:t>
            </a:r>
            <a:endParaRPr>
              <a:solidFill>
                <a:schemeClr val="dk1"/>
              </a:solidFill>
            </a:endParaRPr>
          </a:p>
          <a:p>
            <a:pPr marL="0" lvl="0" indent="457200" algn="just" rtl="0">
              <a:lnSpc>
                <a:spcPct val="150000"/>
              </a:lnSpc>
              <a:spcBef>
                <a:spcPts val="0"/>
              </a:spcBef>
              <a:spcAft>
                <a:spcPts val="0"/>
              </a:spcAft>
              <a:buClr>
                <a:schemeClr val="dk1"/>
              </a:buClr>
              <a:buSzPts val="1100"/>
              <a:buFont typeface="Arial"/>
              <a:buNone/>
            </a:pPr>
            <a:endParaRPr>
              <a:solidFill>
                <a:schemeClr val="dk1"/>
              </a:solidFill>
            </a:endParaRPr>
          </a:p>
          <a:p>
            <a:pPr marL="0" lvl="0" indent="0" algn="just" rtl="0">
              <a:lnSpc>
                <a:spcPct val="150000"/>
              </a:lnSpc>
              <a:spcBef>
                <a:spcPts val="0"/>
              </a:spcBef>
              <a:spcAft>
                <a:spcPts val="0"/>
              </a:spcAft>
              <a:buClr>
                <a:schemeClr val="dk1"/>
              </a:buClr>
              <a:buSzPts val="1100"/>
              <a:buFont typeface="Arial"/>
              <a:buNone/>
            </a:pPr>
            <a:r>
              <a:rPr lang="fr">
                <a:solidFill>
                  <a:schemeClr val="dk1"/>
                </a:solidFill>
              </a:rPr>
              <a:t>They can be seen as a living memory of what should be the best research practices in a given community, made accessible and reusable for other researchers wishing to carry out a similar project but unfamiliar with the recommended tools, formats, methods to use, etc.</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4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sz="1400"/>
              <a:t>The SSK is structured in 3 layers =</a:t>
            </a:r>
            <a:endParaRPr sz="1400"/>
          </a:p>
          <a:p>
            <a:pPr marL="457200" lvl="0" indent="-317500">
              <a:spcBef>
                <a:spcPts val="0"/>
              </a:spcBef>
              <a:spcAft>
                <a:spcPts val="0"/>
              </a:spcAft>
              <a:buSzPts val="1400"/>
              <a:buChar char="-"/>
            </a:pPr>
            <a:r>
              <a:rPr lang="fr" sz="1400"/>
              <a:t>scenarios</a:t>
            </a:r>
            <a:endParaRPr sz="1400"/>
          </a:p>
          <a:p>
            <a:pPr marL="457200" lvl="0" indent="-317500">
              <a:spcBef>
                <a:spcPts val="0"/>
              </a:spcBef>
              <a:spcAft>
                <a:spcPts val="0"/>
              </a:spcAft>
              <a:buSzPts val="1400"/>
              <a:buChar char="-"/>
            </a:pPr>
            <a:r>
              <a:rPr lang="fr" sz="1400"/>
              <a:t>steps</a:t>
            </a:r>
            <a:endParaRPr sz="1400"/>
          </a:p>
          <a:p>
            <a:pPr marL="457200" lvl="0" indent="-317500" rtl="0">
              <a:spcBef>
                <a:spcPts val="0"/>
              </a:spcBef>
              <a:spcAft>
                <a:spcPts val="0"/>
              </a:spcAft>
              <a:buSzPts val="1400"/>
              <a:buChar char="-"/>
            </a:pPr>
            <a:r>
              <a:rPr lang="fr" sz="1400"/>
              <a:t>resources</a:t>
            </a:r>
            <a:endParaRPr sz="1400"/>
          </a:p>
          <a:p>
            <a:pPr marL="0" lvl="0" indent="0">
              <a:spcBef>
                <a:spcPts val="0"/>
              </a:spcBef>
              <a:spcAft>
                <a:spcPts val="0"/>
              </a:spcAft>
              <a:buNone/>
            </a:pPr>
            <a:endParaRPr sz="1400"/>
          </a:p>
          <a:p>
            <a:pPr marL="0" lvl="0" indent="0">
              <a:spcBef>
                <a:spcPts val="0"/>
              </a:spcBef>
              <a:spcAft>
                <a:spcPts val="0"/>
              </a:spcAft>
              <a:buNone/>
            </a:pPr>
            <a:r>
              <a:rPr lang="fr" sz="1400"/>
              <a:t>A scenario represents a research process.</a:t>
            </a:r>
            <a:endParaRPr sz="1400"/>
          </a:p>
          <a:p>
            <a:pPr marL="0" lvl="0" indent="0">
              <a:spcBef>
                <a:spcPts val="0"/>
              </a:spcBef>
              <a:spcAft>
                <a:spcPts val="0"/>
              </a:spcAft>
              <a:buNone/>
            </a:pPr>
            <a:endParaRPr sz="1400"/>
          </a:p>
          <a:p>
            <a:pPr marL="0" lvl="0" indent="0">
              <a:spcBef>
                <a:spcPts val="0"/>
              </a:spcBef>
              <a:spcAft>
                <a:spcPts val="0"/>
              </a:spcAft>
              <a:buNone/>
            </a:pPr>
            <a:r>
              <a:rPr lang="fr" sz="1400"/>
              <a:t>A step is a task to perform, using the resources and recommendations that are linked to it.</a:t>
            </a:r>
            <a:endParaRPr sz="1400"/>
          </a:p>
          <a:p>
            <a:pPr marL="0" lvl="0" indent="0">
              <a:spcBef>
                <a:spcPts val="0"/>
              </a:spcBef>
              <a:spcAft>
                <a:spcPts val="0"/>
              </a:spcAft>
              <a:buNone/>
            </a:pPr>
            <a:endParaRPr sz="1400"/>
          </a:p>
          <a:p>
            <a:pPr marL="0" lvl="0" indent="0" rtl="0">
              <a:spcBef>
                <a:spcPts val="0"/>
              </a:spcBef>
              <a:spcAft>
                <a:spcPts val="0"/>
              </a:spcAft>
              <a:buNone/>
            </a:pPr>
            <a:r>
              <a:rPr lang="fr" sz="1400"/>
              <a:t>The resources are documentation, links to tools and services, etc, useful for the task.</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sz="1400"/>
              <a:t>A quick word on the specifications of the SSK : </a:t>
            </a:r>
            <a:endParaRPr sz="1400"/>
          </a:p>
          <a:p>
            <a:pPr marL="0" lvl="0" indent="0">
              <a:spcBef>
                <a:spcPts val="0"/>
              </a:spcBef>
              <a:spcAft>
                <a:spcPts val="0"/>
              </a:spcAft>
              <a:buNone/>
            </a:pPr>
            <a:r>
              <a:rPr lang="fr" sz="1400"/>
              <a:t> -&gt; All these layers are described with TEI ( Text Encoding Initiative).</a:t>
            </a:r>
            <a:endParaRPr sz="1400"/>
          </a:p>
          <a:p>
            <a:pPr marL="0" lvl="0" indent="0" rtl="0">
              <a:spcBef>
                <a:spcPts val="0"/>
              </a:spcBef>
              <a:spcAft>
                <a:spcPts val="0"/>
              </a:spcAft>
              <a:buNone/>
            </a:pPr>
            <a:r>
              <a:rPr lang="fr" sz="1400">
                <a:solidFill>
                  <a:schemeClr val="dk1"/>
                </a:solidFill>
                <a:latin typeface="Quattrocento Sans"/>
                <a:ea typeface="Quattrocento Sans"/>
                <a:cs typeface="Quattrocento Sans"/>
                <a:sym typeface="Quattrocento Sans"/>
              </a:rPr>
              <a:t>A scenario is a list of events (</a:t>
            </a:r>
            <a:r>
              <a:rPr lang="fr" sz="1400" b="1">
                <a:solidFill>
                  <a:schemeClr val="dk1"/>
                </a:solidFill>
                <a:highlight>
                  <a:srgbClr val="FFCD00"/>
                </a:highlight>
                <a:latin typeface="Quattrocento Sans"/>
                <a:ea typeface="Quattrocento Sans"/>
                <a:cs typeface="Quattrocento Sans"/>
                <a:sym typeface="Quattrocento Sans"/>
              </a:rPr>
              <a:t>&lt;tei:listEvent&gt;</a:t>
            </a:r>
            <a:r>
              <a:rPr lang="fr" sz="1400">
                <a:solidFill>
                  <a:schemeClr val="dk1"/>
                </a:solidFill>
                <a:latin typeface="Quattrocento Sans"/>
                <a:ea typeface="Quattrocento Sans"/>
                <a:cs typeface="Quattrocento Sans"/>
                <a:sym typeface="Quattrocento Sans"/>
              </a:rPr>
              <a:t>), each step in a scenario is an event (</a:t>
            </a:r>
            <a:r>
              <a:rPr lang="fr" sz="1400" b="1">
                <a:solidFill>
                  <a:schemeClr val="dk1"/>
                </a:solidFill>
                <a:highlight>
                  <a:srgbClr val="FFCD00"/>
                </a:highlight>
                <a:latin typeface="Quattrocento Sans"/>
                <a:ea typeface="Quattrocento Sans"/>
                <a:cs typeface="Quattrocento Sans"/>
                <a:sym typeface="Quattrocento Sans"/>
              </a:rPr>
              <a:t>&lt;tei:event&gt;</a:t>
            </a:r>
            <a:r>
              <a:rPr lang="fr" sz="1400">
                <a:solidFill>
                  <a:schemeClr val="dk1"/>
                </a:solidFill>
                <a:latin typeface="Quattrocento Sans"/>
                <a:ea typeface="Quattrocento Sans"/>
                <a:cs typeface="Quattrocento Sans"/>
                <a:sym typeface="Quattrocento Sans"/>
              </a:rPr>
              <a:t>).</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sz="1400"/>
              <a:t>The resources are of several types</a:t>
            </a:r>
            <a:endParaRPr sz="1400"/>
          </a:p>
          <a:p>
            <a:pPr marL="0" lvl="0" indent="0">
              <a:spcBef>
                <a:spcPts val="0"/>
              </a:spcBef>
              <a:spcAft>
                <a:spcPts val="0"/>
              </a:spcAft>
              <a:buNone/>
            </a:pPr>
            <a:endParaRPr sz="1400"/>
          </a:p>
          <a:p>
            <a:pPr marL="0" lvl="0" indent="0">
              <a:spcBef>
                <a:spcPts val="0"/>
              </a:spcBef>
              <a:spcAft>
                <a:spcPts val="0"/>
              </a:spcAft>
              <a:buNone/>
            </a:pPr>
            <a:r>
              <a:rPr lang="fr" sz="1400"/>
              <a:t>Official documentation of standards</a:t>
            </a:r>
            <a:endParaRPr sz="1400"/>
          </a:p>
          <a:p>
            <a:pPr marL="0" lvl="0" indent="0">
              <a:spcBef>
                <a:spcPts val="0"/>
              </a:spcBef>
              <a:spcAft>
                <a:spcPts val="0"/>
              </a:spcAft>
              <a:buNone/>
            </a:pPr>
            <a:endParaRPr sz="1400"/>
          </a:p>
          <a:p>
            <a:pPr marL="0" lvl="0" indent="0">
              <a:spcBef>
                <a:spcPts val="0"/>
              </a:spcBef>
              <a:spcAft>
                <a:spcPts val="0"/>
              </a:spcAft>
              <a:buNone/>
            </a:pPr>
            <a:r>
              <a:rPr lang="fr" sz="1400"/>
              <a:t>Papers, webpages, …, maintained in a Zotero Library</a:t>
            </a:r>
            <a:endParaRPr sz="1400"/>
          </a:p>
          <a:p>
            <a:pPr marL="0" lvl="0" indent="0">
              <a:spcBef>
                <a:spcPts val="0"/>
              </a:spcBef>
              <a:spcAft>
                <a:spcPts val="0"/>
              </a:spcAft>
              <a:buNone/>
            </a:pPr>
            <a:endParaRPr sz="1400"/>
          </a:p>
          <a:p>
            <a:pPr marL="0" lvl="0" indent="0">
              <a:spcBef>
                <a:spcPts val="0"/>
              </a:spcBef>
              <a:spcAft>
                <a:spcPts val="0"/>
              </a:spcAft>
              <a:buNone/>
            </a:pPr>
            <a:r>
              <a:rPr lang="fr" sz="1400"/>
              <a:t>Technical resources =&gt; GitHub and similar repositories</a:t>
            </a:r>
            <a:endParaRPr sz="1400"/>
          </a:p>
          <a:p>
            <a:pPr marL="0" lvl="0" indent="0">
              <a:spcBef>
                <a:spcPts val="0"/>
              </a:spcBef>
              <a:spcAft>
                <a:spcPts val="0"/>
              </a:spcAft>
              <a:buNone/>
            </a:pPr>
            <a:endParaRPr sz="1400"/>
          </a:p>
          <a:p>
            <a:pPr marL="0" lvl="0" indent="0" rtl="0">
              <a:spcBef>
                <a:spcPts val="0"/>
              </a:spcBef>
              <a:spcAft>
                <a:spcPts val="0"/>
              </a:spcAft>
              <a:buNone/>
            </a:pPr>
            <a:r>
              <a:rPr lang="fr" sz="1400"/>
              <a:t>User communities content =&gt; mainly academic blogging, wikis, ...</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mpty">
  <p:cSld name="Empty">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63575" y="320278"/>
            <a:ext cx="8023225" cy="35837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2800"/>
              <a:buNone/>
              <a:defRPr sz="2400" b="0" i="0" u="none" strike="noStrike" cap="none">
                <a:solidFill>
                  <a:srgbClr val="47035D"/>
                </a:solidFill>
                <a:latin typeface="Arial Black"/>
                <a:ea typeface="Arial Black"/>
                <a:cs typeface="Arial Black"/>
                <a:sym typeface="Arial Black"/>
              </a:defRPr>
            </a:lvl1pPr>
            <a:lvl2pPr marR="0" lvl="1" algn="l" rtl="0">
              <a:spcBef>
                <a:spcPts val="0"/>
              </a:spcBef>
              <a:spcAft>
                <a:spcPts val="0"/>
              </a:spcAft>
              <a:buSzPts val="2800"/>
              <a:buNone/>
              <a:defRPr sz="2400" b="0" i="0" u="none" strike="noStrike" cap="none">
                <a:solidFill>
                  <a:srgbClr val="47035D"/>
                </a:solidFill>
                <a:latin typeface="Arial Black"/>
                <a:ea typeface="Arial Black"/>
                <a:cs typeface="Arial Black"/>
                <a:sym typeface="Arial Black"/>
              </a:defRPr>
            </a:lvl2pPr>
            <a:lvl3pPr marR="0" lvl="2" algn="l" rtl="0">
              <a:spcBef>
                <a:spcPts val="0"/>
              </a:spcBef>
              <a:spcAft>
                <a:spcPts val="0"/>
              </a:spcAft>
              <a:buSzPts val="2800"/>
              <a:buNone/>
              <a:defRPr sz="2400" b="0" i="0" u="none" strike="noStrike" cap="none">
                <a:solidFill>
                  <a:srgbClr val="47035D"/>
                </a:solidFill>
                <a:latin typeface="Arial Black"/>
                <a:ea typeface="Arial Black"/>
                <a:cs typeface="Arial Black"/>
                <a:sym typeface="Arial Black"/>
              </a:defRPr>
            </a:lvl3pPr>
            <a:lvl4pPr marR="0" lvl="3" algn="l" rtl="0">
              <a:spcBef>
                <a:spcPts val="0"/>
              </a:spcBef>
              <a:spcAft>
                <a:spcPts val="0"/>
              </a:spcAft>
              <a:buSzPts val="2800"/>
              <a:buNone/>
              <a:defRPr sz="2400" b="0" i="0" u="none" strike="noStrike" cap="none">
                <a:solidFill>
                  <a:srgbClr val="47035D"/>
                </a:solidFill>
                <a:latin typeface="Arial Black"/>
                <a:ea typeface="Arial Black"/>
                <a:cs typeface="Arial Black"/>
                <a:sym typeface="Arial Black"/>
              </a:defRPr>
            </a:lvl4pPr>
            <a:lvl5pPr marR="0" lvl="4" algn="l" rtl="0">
              <a:spcBef>
                <a:spcPts val="0"/>
              </a:spcBef>
              <a:spcAft>
                <a:spcPts val="0"/>
              </a:spcAft>
              <a:buSzPts val="2800"/>
              <a:buNone/>
              <a:defRPr sz="2400" b="0" i="0" u="none" strike="noStrike" cap="none">
                <a:solidFill>
                  <a:srgbClr val="47035D"/>
                </a:solidFill>
                <a:latin typeface="Arial Black"/>
                <a:ea typeface="Arial Black"/>
                <a:cs typeface="Arial Black"/>
                <a:sym typeface="Arial Black"/>
              </a:defRPr>
            </a:lvl5pPr>
            <a:lvl6pPr marR="0" lvl="5" algn="ctr" rtl="0">
              <a:spcBef>
                <a:spcPts val="0"/>
              </a:spcBef>
              <a:spcAft>
                <a:spcPts val="0"/>
              </a:spcAft>
              <a:buSzPts val="28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28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28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2800"/>
              <a:buNone/>
              <a:defRPr sz="44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1"/>
          </p:nvPr>
        </p:nvSpPr>
        <p:spPr>
          <a:xfrm>
            <a:off x="663575" y="921544"/>
            <a:ext cx="8023225" cy="367307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990066"/>
              </a:buClr>
              <a:buSzPts val="2400"/>
              <a:buFont typeface="Arial"/>
              <a:buChar char="•"/>
              <a:defRPr sz="2400" b="0" i="0" u="none" strike="noStrike" cap="none">
                <a:solidFill>
                  <a:srgbClr val="990066"/>
                </a:solidFill>
                <a:latin typeface="Arial"/>
                <a:ea typeface="Arial"/>
                <a:cs typeface="Arial"/>
                <a:sym typeface="Arial"/>
              </a:defRPr>
            </a:lvl1pPr>
            <a:lvl2pPr marL="914400" marR="0" lvl="1" indent="-342900" algn="l" rtl="0">
              <a:spcBef>
                <a:spcPts val="360"/>
              </a:spcBef>
              <a:spcAft>
                <a:spcPts val="0"/>
              </a:spcAft>
              <a:buClr>
                <a:srgbClr val="595959"/>
              </a:buClr>
              <a:buSzPts val="1800"/>
              <a:buFont typeface="Noto Sans Symbols"/>
              <a:buChar char="▪"/>
              <a:defRPr sz="1800" b="0" i="0" u="none" strike="noStrike" cap="none">
                <a:solidFill>
                  <a:srgbClr val="990066"/>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7458075" y="4767263"/>
            <a:ext cx="1228725"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990066"/>
              </a:buClr>
              <a:buSzPts val="1800"/>
              <a:buFont typeface="Arial"/>
              <a:buNone/>
              <a:defRPr sz="1800" b="0" i="0" u="none">
                <a:solidFill>
                  <a:srgbClr val="990066"/>
                </a:solidFill>
                <a:latin typeface="Arial"/>
                <a:ea typeface="Arial"/>
                <a:cs typeface="Arial"/>
                <a:sym typeface="Arial"/>
              </a:defRPr>
            </a:lvl1pPr>
            <a:lvl2pPr marL="0" marR="0" lvl="1" indent="0" algn="r" rtl="0">
              <a:lnSpc>
                <a:spcPct val="100000"/>
              </a:lnSpc>
              <a:spcBef>
                <a:spcPts val="0"/>
              </a:spcBef>
              <a:spcAft>
                <a:spcPts val="0"/>
              </a:spcAft>
              <a:buClr>
                <a:srgbClr val="990066"/>
              </a:buClr>
              <a:buSzPts val="1800"/>
              <a:buFont typeface="Arial"/>
              <a:buNone/>
              <a:defRPr sz="1800" b="0" i="0" u="none">
                <a:solidFill>
                  <a:srgbClr val="990066"/>
                </a:solidFill>
                <a:latin typeface="Arial"/>
                <a:ea typeface="Arial"/>
                <a:cs typeface="Arial"/>
                <a:sym typeface="Arial"/>
              </a:defRPr>
            </a:lvl2pPr>
            <a:lvl3pPr marL="0" marR="0" lvl="2" indent="0" algn="r" rtl="0">
              <a:lnSpc>
                <a:spcPct val="100000"/>
              </a:lnSpc>
              <a:spcBef>
                <a:spcPts val="0"/>
              </a:spcBef>
              <a:spcAft>
                <a:spcPts val="0"/>
              </a:spcAft>
              <a:buClr>
                <a:srgbClr val="990066"/>
              </a:buClr>
              <a:buSzPts val="1800"/>
              <a:buFont typeface="Arial"/>
              <a:buNone/>
              <a:defRPr sz="1800" b="0" i="0" u="none">
                <a:solidFill>
                  <a:srgbClr val="990066"/>
                </a:solidFill>
                <a:latin typeface="Arial"/>
                <a:ea typeface="Arial"/>
                <a:cs typeface="Arial"/>
                <a:sym typeface="Arial"/>
              </a:defRPr>
            </a:lvl3pPr>
            <a:lvl4pPr marL="0" marR="0" lvl="3" indent="0" algn="r" rtl="0">
              <a:lnSpc>
                <a:spcPct val="100000"/>
              </a:lnSpc>
              <a:spcBef>
                <a:spcPts val="0"/>
              </a:spcBef>
              <a:spcAft>
                <a:spcPts val="0"/>
              </a:spcAft>
              <a:buClr>
                <a:srgbClr val="990066"/>
              </a:buClr>
              <a:buSzPts val="1800"/>
              <a:buFont typeface="Arial"/>
              <a:buNone/>
              <a:defRPr sz="1800" b="0" i="0" u="none">
                <a:solidFill>
                  <a:srgbClr val="990066"/>
                </a:solidFill>
                <a:latin typeface="Arial"/>
                <a:ea typeface="Arial"/>
                <a:cs typeface="Arial"/>
                <a:sym typeface="Arial"/>
              </a:defRPr>
            </a:lvl4pPr>
            <a:lvl5pPr marL="0" marR="0" lvl="4" indent="0" algn="r" rtl="0">
              <a:lnSpc>
                <a:spcPct val="100000"/>
              </a:lnSpc>
              <a:spcBef>
                <a:spcPts val="0"/>
              </a:spcBef>
              <a:spcAft>
                <a:spcPts val="0"/>
              </a:spcAft>
              <a:buClr>
                <a:srgbClr val="990066"/>
              </a:buClr>
              <a:buSzPts val="1800"/>
              <a:buFont typeface="Arial"/>
              <a:buNone/>
              <a:defRPr sz="1800" b="0" i="0" u="none">
                <a:solidFill>
                  <a:srgbClr val="990066"/>
                </a:solidFill>
                <a:latin typeface="Arial"/>
                <a:ea typeface="Arial"/>
                <a:cs typeface="Arial"/>
                <a:sym typeface="Arial"/>
              </a:defRPr>
            </a:lvl5pPr>
            <a:lvl6pPr marL="0" marR="0" lvl="5" indent="0" algn="r" rtl="0">
              <a:lnSpc>
                <a:spcPct val="100000"/>
              </a:lnSpc>
              <a:spcBef>
                <a:spcPts val="0"/>
              </a:spcBef>
              <a:spcAft>
                <a:spcPts val="0"/>
              </a:spcAft>
              <a:buClr>
                <a:srgbClr val="990066"/>
              </a:buClr>
              <a:buSzPts val="1800"/>
              <a:buFont typeface="Arial"/>
              <a:buNone/>
              <a:defRPr sz="1800" b="0" i="0" u="none">
                <a:solidFill>
                  <a:srgbClr val="990066"/>
                </a:solidFill>
                <a:latin typeface="Arial"/>
                <a:ea typeface="Arial"/>
                <a:cs typeface="Arial"/>
                <a:sym typeface="Arial"/>
              </a:defRPr>
            </a:lvl6pPr>
            <a:lvl7pPr marL="0" marR="0" lvl="6" indent="0" algn="r" rtl="0">
              <a:lnSpc>
                <a:spcPct val="100000"/>
              </a:lnSpc>
              <a:spcBef>
                <a:spcPts val="0"/>
              </a:spcBef>
              <a:spcAft>
                <a:spcPts val="0"/>
              </a:spcAft>
              <a:buClr>
                <a:srgbClr val="990066"/>
              </a:buClr>
              <a:buSzPts val="1800"/>
              <a:buFont typeface="Arial"/>
              <a:buNone/>
              <a:defRPr sz="1800" b="0" i="0" u="none">
                <a:solidFill>
                  <a:srgbClr val="990066"/>
                </a:solidFill>
                <a:latin typeface="Arial"/>
                <a:ea typeface="Arial"/>
                <a:cs typeface="Arial"/>
                <a:sym typeface="Arial"/>
              </a:defRPr>
            </a:lvl7pPr>
            <a:lvl8pPr marL="0" marR="0" lvl="7" indent="0" algn="r" rtl="0">
              <a:lnSpc>
                <a:spcPct val="100000"/>
              </a:lnSpc>
              <a:spcBef>
                <a:spcPts val="0"/>
              </a:spcBef>
              <a:spcAft>
                <a:spcPts val="0"/>
              </a:spcAft>
              <a:buClr>
                <a:srgbClr val="990066"/>
              </a:buClr>
              <a:buSzPts val="1800"/>
              <a:buFont typeface="Arial"/>
              <a:buNone/>
              <a:defRPr sz="1800" b="0" i="0" u="none">
                <a:solidFill>
                  <a:srgbClr val="990066"/>
                </a:solidFill>
                <a:latin typeface="Arial"/>
                <a:ea typeface="Arial"/>
                <a:cs typeface="Arial"/>
                <a:sym typeface="Arial"/>
              </a:defRPr>
            </a:lvl8pPr>
            <a:lvl9pPr marL="0" marR="0" lvl="8" indent="0" algn="r" rtl="0">
              <a:lnSpc>
                <a:spcPct val="100000"/>
              </a:lnSpc>
              <a:spcBef>
                <a:spcPts val="0"/>
              </a:spcBef>
              <a:spcAft>
                <a:spcPts val="0"/>
              </a:spcAft>
              <a:buClr>
                <a:srgbClr val="990066"/>
              </a:buClr>
              <a:buSzPts val="1800"/>
              <a:buFont typeface="Arial"/>
              <a:buNone/>
              <a:defRPr sz="1800" b="0" i="0" u="none">
                <a:solidFill>
                  <a:srgbClr val="990066"/>
                </a:solidFill>
                <a:latin typeface="Arial"/>
                <a:ea typeface="Arial"/>
                <a:cs typeface="Arial"/>
                <a:sym typeface="Arial"/>
              </a:defRPr>
            </a:lvl9pPr>
          </a:lstStyle>
          <a:p>
            <a:pPr marL="0" lvl="0" indent="0">
              <a:spcBef>
                <a:spcPts val="0"/>
              </a:spcBef>
              <a:spcAft>
                <a:spcPts val="0"/>
              </a:spcAft>
              <a:buNone/>
            </a:pPr>
            <a:fld id="{00000000-1234-1234-1234-123412341234}" type="slidenum">
              <a:rPr lang="fr"/>
              <a:t>‹#›</a:t>
            </a:fld>
            <a:endParaRPr sz="10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esentationTitle">
  <p:cSld name="PresentationTitl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678674" y="3251597"/>
            <a:ext cx="5773003" cy="42862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2800"/>
              <a:buNone/>
              <a:defRPr sz="2400" b="0" i="0" u="none" strike="noStrike" cap="none">
                <a:solidFill>
                  <a:srgbClr val="898989"/>
                </a:solidFill>
                <a:latin typeface="Arial Black"/>
                <a:ea typeface="Arial Black"/>
                <a:cs typeface="Arial Black"/>
                <a:sym typeface="Arial Black"/>
              </a:defRPr>
            </a:lvl1pPr>
            <a:lvl2pPr marR="0" lvl="1"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2800"/>
              <a:buNone/>
              <a:defRPr sz="4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1"/>
          </p:nvPr>
        </p:nvSpPr>
        <p:spPr>
          <a:xfrm>
            <a:off x="1678675" y="3700152"/>
            <a:ext cx="5773002" cy="326923"/>
          </a:xfrm>
          <a:prstGeom prst="rect">
            <a:avLst/>
          </a:prstGeom>
          <a:noFill/>
          <a:ln>
            <a:noFill/>
          </a:ln>
        </p:spPr>
        <p:txBody>
          <a:bodyPr spcFirstLastPara="1" wrap="square" lIns="91425" tIns="91425" rIns="91425" bIns="91425" anchor="t" anchorCtr="0"/>
          <a:lstStyle>
            <a:lvl1pPr marL="457200" marR="0" lvl="0" indent="-228600" algn="ctr" rtl="0">
              <a:spcBef>
                <a:spcPts val="360"/>
              </a:spcBef>
              <a:spcAft>
                <a:spcPts val="0"/>
              </a:spcAft>
              <a:buClr>
                <a:srgbClr val="898989"/>
              </a:buClr>
              <a:buSzPts val="1800"/>
              <a:buFont typeface="Arial"/>
              <a:buNone/>
              <a:defRPr sz="1800" b="1" i="0" u="none" strike="noStrike" cap="none">
                <a:solidFill>
                  <a:srgbClr val="898989"/>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cxnSp>
        <p:nvCxnSpPr>
          <p:cNvPr id="63" name="Shape 63"/>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64" name="Shape 64"/>
          <p:cNvSpPr/>
          <p:nvPr/>
        </p:nvSpPr>
        <p:spPr>
          <a:xfrm>
            <a:off x="111795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5"/>
        <p:cNvGrpSpPr/>
        <p:nvPr/>
      </p:nvGrpSpPr>
      <p:grpSpPr>
        <a:xfrm>
          <a:off x="0" y="0"/>
          <a:ext cx="0" cy="0"/>
          <a:chOff x="0" y="0"/>
          <a:chExt cx="0" cy="0"/>
        </a:xfrm>
      </p:grpSpPr>
      <p:sp>
        <p:nvSpPr>
          <p:cNvPr id="66" name="Shape 66"/>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400"/>
              <a:buNone/>
              <a:defRPr sz="1400">
                <a:highlight>
                  <a:srgbClr val="FFCD00"/>
                </a:highlight>
              </a:defRPr>
            </a:lvl1pPr>
            <a:lvl2pPr lvl="1" rtl="0">
              <a:spcBef>
                <a:spcPts val="0"/>
              </a:spcBef>
              <a:spcAft>
                <a:spcPts val="0"/>
              </a:spcAft>
              <a:buClr>
                <a:schemeClr val="dk2"/>
              </a:buClr>
              <a:buSzPts val="1400"/>
              <a:buNone/>
              <a:defRPr sz="1400">
                <a:solidFill>
                  <a:schemeClr val="dk2"/>
                </a:solidFill>
                <a:highlight>
                  <a:srgbClr val="FFCD00"/>
                </a:highlight>
              </a:defRPr>
            </a:lvl2pPr>
            <a:lvl3pPr lvl="2" rtl="0">
              <a:spcBef>
                <a:spcPts val="0"/>
              </a:spcBef>
              <a:spcAft>
                <a:spcPts val="0"/>
              </a:spcAft>
              <a:buClr>
                <a:schemeClr val="dk2"/>
              </a:buClr>
              <a:buSzPts val="1400"/>
              <a:buNone/>
              <a:defRPr sz="1400">
                <a:solidFill>
                  <a:schemeClr val="dk2"/>
                </a:solidFill>
                <a:highlight>
                  <a:srgbClr val="FFCD00"/>
                </a:highlight>
              </a:defRPr>
            </a:lvl3pPr>
            <a:lvl4pPr lvl="3" rtl="0">
              <a:spcBef>
                <a:spcPts val="0"/>
              </a:spcBef>
              <a:spcAft>
                <a:spcPts val="0"/>
              </a:spcAft>
              <a:buClr>
                <a:schemeClr val="dk2"/>
              </a:buClr>
              <a:buSzPts val="1400"/>
              <a:buNone/>
              <a:defRPr sz="1400">
                <a:solidFill>
                  <a:schemeClr val="dk2"/>
                </a:solidFill>
                <a:highlight>
                  <a:srgbClr val="FFCD00"/>
                </a:highlight>
              </a:defRPr>
            </a:lvl4pPr>
            <a:lvl5pPr lvl="4" rtl="0">
              <a:spcBef>
                <a:spcPts val="0"/>
              </a:spcBef>
              <a:spcAft>
                <a:spcPts val="0"/>
              </a:spcAft>
              <a:buClr>
                <a:schemeClr val="dk2"/>
              </a:buClr>
              <a:buSzPts val="1400"/>
              <a:buNone/>
              <a:defRPr sz="1400">
                <a:solidFill>
                  <a:schemeClr val="dk2"/>
                </a:solidFill>
                <a:highlight>
                  <a:srgbClr val="FFCD00"/>
                </a:highlight>
              </a:defRPr>
            </a:lvl5pPr>
            <a:lvl6pPr lvl="5" rtl="0">
              <a:spcBef>
                <a:spcPts val="0"/>
              </a:spcBef>
              <a:spcAft>
                <a:spcPts val="0"/>
              </a:spcAft>
              <a:buClr>
                <a:schemeClr val="dk2"/>
              </a:buClr>
              <a:buSzPts val="1400"/>
              <a:buNone/>
              <a:defRPr sz="1400">
                <a:solidFill>
                  <a:schemeClr val="dk2"/>
                </a:solidFill>
                <a:highlight>
                  <a:srgbClr val="FFCD00"/>
                </a:highlight>
              </a:defRPr>
            </a:lvl6pPr>
            <a:lvl7pPr lvl="6" rtl="0">
              <a:spcBef>
                <a:spcPts val="0"/>
              </a:spcBef>
              <a:spcAft>
                <a:spcPts val="0"/>
              </a:spcAft>
              <a:buClr>
                <a:schemeClr val="dk2"/>
              </a:buClr>
              <a:buSzPts val="1400"/>
              <a:buNone/>
              <a:defRPr sz="1400">
                <a:solidFill>
                  <a:schemeClr val="dk2"/>
                </a:solidFill>
                <a:highlight>
                  <a:srgbClr val="FFCD00"/>
                </a:highlight>
              </a:defRPr>
            </a:lvl7pPr>
            <a:lvl8pPr lvl="7" rtl="0">
              <a:spcBef>
                <a:spcPts val="0"/>
              </a:spcBef>
              <a:spcAft>
                <a:spcPts val="0"/>
              </a:spcAft>
              <a:buClr>
                <a:schemeClr val="dk2"/>
              </a:buClr>
              <a:buSzPts val="1400"/>
              <a:buNone/>
              <a:defRPr sz="1400">
                <a:solidFill>
                  <a:schemeClr val="dk2"/>
                </a:solidFill>
                <a:highlight>
                  <a:srgbClr val="FFCD00"/>
                </a:highlight>
              </a:defRPr>
            </a:lvl8pPr>
            <a:lvl9pPr lvl="8" rtl="0">
              <a:spcBef>
                <a:spcPts val="0"/>
              </a:spcBef>
              <a:spcAft>
                <a:spcPts val="0"/>
              </a:spcAft>
              <a:buClr>
                <a:schemeClr val="dk2"/>
              </a:buClr>
              <a:buSzPts val="1400"/>
              <a:buNone/>
              <a:defRPr sz="1400">
                <a:solidFill>
                  <a:schemeClr val="dk2"/>
                </a:solidFill>
                <a:highlight>
                  <a:srgbClr val="FFCD00"/>
                </a:highlight>
              </a:defRPr>
            </a:lvl9pPr>
          </a:lstStyle>
          <a:p>
            <a:endParaRPr/>
          </a:p>
        </p:txBody>
      </p:sp>
      <p:cxnSp>
        <p:nvCxnSpPr>
          <p:cNvPr id="67" name="Shape 67"/>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68" name="Shape 68"/>
          <p:cNvSpPr/>
          <p:nvPr/>
        </p:nvSpPr>
        <p:spPr>
          <a:xfrm>
            <a:off x="1117950" y="228825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9" name="Shape 69"/>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70" name="Shape 70"/>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rtl="0">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73" name="Shape 73"/>
          <p:cNvCxnSpPr/>
          <p:nvPr/>
        </p:nvCxnSpPr>
        <p:spPr>
          <a:xfrm>
            <a:off x="4584075" y="3676500"/>
            <a:ext cx="0" cy="1480500"/>
          </a:xfrm>
          <a:prstGeom prst="straightConnector1">
            <a:avLst/>
          </a:prstGeom>
          <a:noFill/>
          <a:ln w="9525" cap="flat" cmpd="sng">
            <a:solidFill>
              <a:srgbClr val="CCCCCC"/>
            </a:solidFill>
            <a:prstDash val="solid"/>
            <a:round/>
            <a:headEnd type="none" w="med" len="med"/>
            <a:tailEnd type="none" w="med" len="med"/>
          </a:ln>
        </p:spPr>
      </p:cxnSp>
      <p:sp>
        <p:nvSpPr>
          <p:cNvPr id="74" name="Shape 74"/>
          <p:cNvSpPr/>
          <p:nvPr/>
        </p:nvSpPr>
        <p:spPr>
          <a:xfrm>
            <a:off x="428850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5" name="Shape 75"/>
          <p:cNvSpPr txBox="1"/>
          <p:nvPr/>
        </p:nvSpPr>
        <p:spPr>
          <a:xfrm>
            <a:off x="3593400" y="341265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3600" b="1">
                <a:latin typeface="Lora"/>
                <a:ea typeface="Lora"/>
                <a:cs typeface="Lora"/>
                <a:sym typeface="Lora"/>
              </a:rPr>
              <a:t>“</a:t>
            </a:r>
            <a:endParaRPr sz="3600" b="1">
              <a:latin typeface="Lora"/>
              <a:ea typeface="Lora"/>
              <a:cs typeface="Lora"/>
              <a:sym typeface="Lor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76"/>
        <p:cNvGrpSpPr/>
        <p:nvPr/>
      </p:nvGrpSpPr>
      <p:grpSpPr>
        <a:xfrm>
          <a:off x="0" y="0"/>
          <a:ext cx="0" cy="0"/>
          <a:chOff x="0" y="0"/>
          <a:chExt cx="0" cy="0"/>
        </a:xfrm>
      </p:grpSpPr>
      <p:cxnSp>
        <p:nvCxnSpPr>
          <p:cNvPr id="77" name="Shape 7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78" name="Shape 78"/>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9" name="Shape 7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80" name="Shape 80"/>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81" name="Shape 81"/>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84" name="Shape 84"/>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Shape 85"/>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cxnSp>
        <p:nvCxnSpPr>
          <p:cNvPr id="86" name="Shape 8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87" name="Shape 87"/>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cxnSp>
        <p:nvCxnSpPr>
          <p:cNvPr id="88" name="Shape 8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1" name="Shape 91"/>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92" name="Shape 92"/>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93" name="Shape 93"/>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94" name="Shape 94"/>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95" name="Shape 95"/>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cxnSp>
        <p:nvCxnSpPr>
          <p:cNvPr id="96" name="Shape 9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cxnSp>
        <p:nvCxnSpPr>
          <p:cNvPr id="99" name="Shape 99"/>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100" name="Shape 100"/>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cxnSp>
        <p:nvCxnSpPr>
          <p:cNvPr id="101" name="Shape 101"/>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1990450" y="4037375"/>
            <a:ext cx="5163000" cy="519600"/>
          </a:xfrm>
          <a:prstGeom prst="rect">
            <a:avLst/>
          </a:prstGeom>
        </p:spPr>
        <p:txBody>
          <a:bodyPr spcFirstLastPara="1" wrap="square" lIns="91425" tIns="91425" rIns="91425" bIns="91425" anchor="b" anchorCtr="0"/>
          <a:lstStyle>
            <a:lvl1pPr marL="457200" lvl="0" indent="-228600" algn="ctr" rtl="0">
              <a:spcBef>
                <a:spcPts val="360"/>
              </a:spcBef>
              <a:spcAft>
                <a:spcPts val="0"/>
              </a:spcAft>
              <a:buSzPts val="1400"/>
              <a:buFont typeface="Lora"/>
              <a:buNone/>
              <a:defRPr sz="1400" i="1">
                <a:latin typeface="Lora"/>
                <a:ea typeface="Lora"/>
                <a:cs typeface="Lora"/>
                <a:sym typeface="Lora"/>
              </a:defRPr>
            </a:lvl1pPr>
          </a:lstStyle>
          <a:p>
            <a:endParaRPr/>
          </a:p>
        </p:txBody>
      </p:sp>
      <p:cxnSp>
        <p:nvCxnSpPr>
          <p:cNvPr id="104" name="Shape 104"/>
          <p:cNvCxnSpPr/>
          <p:nvPr/>
        </p:nvCxnSpPr>
        <p:spPr>
          <a:xfrm>
            <a:off x="-6025" y="4666129"/>
            <a:ext cx="9162000" cy="0"/>
          </a:xfrm>
          <a:prstGeom prst="straightConnector1">
            <a:avLst/>
          </a:prstGeom>
          <a:noFill/>
          <a:ln w="9525" cap="flat" cmpd="sng">
            <a:solidFill>
              <a:srgbClr val="CCCCCC"/>
            </a:solidFill>
            <a:prstDash val="solid"/>
            <a:round/>
            <a:headEnd type="none" w="med" len="med"/>
            <a:tailEnd type="none" w="med" len="med"/>
          </a:ln>
        </p:spPr>
      </p:cxnSp>
      <p:sp>
        <p:nvSpPr>
          <p:cNvPr id="105" name="Shape 105"/>
          <p:cNvSpPr/>
          <p:nvPr/>
        </p:nvSpPr>
        <p:spPr>
          <a:xfrm>
            <a:off x="4457400" y="4551496"/>
            <a:ext cx="229200" cy="229200"/>
          </a:xfrm>
          <a:prstGeom prst="ellipse">
            <a:avLst/>
          </a:prstGeom>
          <a:solidFill>
            <a:srgbClr val="FFCD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cxnSp>
        <p:nvCxnSpPr>
          <p:cNvPr id="107" name="Shape 107"/>
          <p:cNvCxnSpPr/>
          <p:nvPr/>
        </p:nvCxnSpPr>
        <p:spPr>
          <a:xfrm>
            <a:off x="-6025" y="4513729"/>
            <a:ext cx="9162000" cy="0"/>
          </a:xfrm>
          <a:prstGeom prst="straightConnector1">
            <a:avLst/>
          </a:prstGeom>
          <a:noFill/>
          <a:ln w="9525" cap="flat" cmpd="sng">
            <a:solidFill>
              <a:srgbClr val="CCCCCC"/>
            </a:solidFill>
            <a:prstDash val="solid"/>
            <a:round/>
            <a:headEnd type="none" w="med" len="med"/>
            <a:tailEnd type="none" w="med" len="med"/>
          </a:ln>
        </p:spPr>
      </p:cxnSp>
      <p:sp>
        <p:nvSpPr>
          <p:cNvPr id="108" name="Shape 108"/>
          <p:cNvSpPr/>
          <p:nvPr/>
        </p:nvSpPr>
        <p:spPr>
          <a:xfrm>
            <a:off x="4293700" y="4235405"/>
            <a:ext cx="556500" cy="556500"/>
          </a:xfrm>
          <a:prstGeom prst="ellipse">
            <a:avLst/>
          </a:prstGeom>
          <a:solidFill>
            <a:srgbClr val="FFCD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0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 Id="rId11"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60" name="Shape 60"/>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latin typeface="Lora"/>
                <a:ea typeface="Lora"/>
                <a:cs typeface="Lora"/>
                <a:sym typeface="Lora"/>
              </a:defRPr>
            </a:lvl2pPr>
            <a:lvl3pPr lvl="2" rtl="0">
              <a:spcBef>
                <a:spcPts val="0"/>
              </a:spcBef>
              <a:spcAft>
                <a:spcPts val="0"/>
              </a:spcAft>
              <a:buSzPts val="2000"/>
              <a:buFont typeface="Lora"/>
              <a:buNone/>
              <a:defRPr sz="2000" b="1">
                <a:latin typeface="Lora"/>
                <a:ea typeface="Lora"/>
                <a:cs typeface="Lora"/>
                <a:sym typeface="Lora"/>
              </a:defRPr>
            </a:lvl3pPr>
            <a:lvl4pPr lvl="3" rtl="0">
              <a:spcBef>
                <a:spcPts val="0"/>
              </a:spcBef>
              <a:spcAft>
                <a:spcPts val="0"/>
              </a:spcAft>
              <a:buSzPts val="2000"/>
              <a:buFont typeface="Lora"/>
              <a:buNone/>
              <a:defRPr sz="2000" b="1">
                <a:latin typeface="Lora"/>
                <a:ea typeface="Lora"/>
                <a:cs typeface="Lora"/>
                <a:sym typeface="Lora"/>
              </a:defRPr>
            </a:lvl4pPr>
            <a:lvl5pPr lvl="4" rtl="0">
              <a:spcBef>
                <a:spcPts val="0"/>
              </a:spcBef>
              <a:spcAft>
                <a:spcPts val="0"/>
              </a:spcAft>
              <a:buSzPts val="2000"/>
              <a:buFont typeface="Lora"/>
              <a:buNone/>
              <a:defRPr sz="2000" b="1">
                <a:latin typeface="Lora"/>
                <a:ea typeface="Lora"/>
                <a:cs typeface="Lora"/>
                <a:sym typeface="Lora"/>
              </a:defRPr>
            </a:lvl5pPr>
            <a:lvl6pPr lvl="5" rtl="0">
              <a:spcBef>
                <a:spcPts val="0"/>
              </a:spcBef>
              <a:spcAft>
                <a:spcPts val="0"/>
              </a:spcAft>
              <a:buSzPts val="2000"/>
              <a:buFont typeface="Lora"/>
              <a:buNone/>
              <a:defRPr sz="2000" b="1">
                <a:latin typeface="Lora"/>
                <a:ea typeface="Lora"/>
                <a:cs typeface="Lora"/>
                <a:sym typeface="Lora"/>
              </a:defRPr>
            </a:lvl6pPr>
            <a:lvl7pPr lvl="6" rtl="0">
              <a:spcBef>
                <a:spcPts val="0"/>
              </a:spcBef>
              <a:spcAft>
                <a:spcPts val="0"/>
              </a:spcAft>
              <a:buSzPts val="2000"/>
              <a:buFont typeface="Lora"/>
              <a:buNone/>
              <a:defRPr sz="2000" b="1">
                <a:latin typeface="Lora"/>
                <a:ea typeface="Lora"/>
                <a:cs typeface="Lora"/>
                <a:sym typeface="Lora"/>
              </a:defRPr>
            </a:lvl7pPr>
            <a:lvl8pPr lvl="7" rtl="0">
              <a:spcBef>
                <a:spcPts val="0"/>
              </a:spcBef>
              <a:spcAft>
                <a:spcPts val="0"/>
              </a:spcAft>
              <a:buSzPts val="2000"/>
              <a:buFont typeface="Lora"/>
              <a:buNone/>
              <a:defRPr sz="2000" b="1">
                <a:latin typeface="Lora"/>
                <a:ea typeface="Lora"/>
                <a:cs typeface="Lora"/>
                <a:sym typeface="Lora"/>
              </a:defRPr>
            </a:lvl8pPr>
            <a:lvl9pPr lvl="8" rtl="0">
              <a:spcBef>
                <a:spcPts val="0"/>
              </a:spcBef>
              <a:spcAft>
                <a:spcPts val="0"/>
              </a:spcAft>
              <a:buSzPts val="2000"/>
              <a:buFont typeface="Lora"/>
              <a:buNone/>
              <a:defRPr sz="2000" b="1">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xmlns:p14="http://schemas.microsoft.com/office/powerpoint/2010/mai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hyperlink" Target="http://www.loc.gov/ead/ead.rng" TargetMode="External"/><Relationship Id="rId4" Type="http://schemas.openxmlformats.org/officeDocument/2006/relationships/hyperlink" Target="http://loc.gov/ead" TargetMode="External"/><Relationship Id="rId5" Type="http://schemas.openxmlformats.org/officeDocument/2006/relationships/hyperlink" Target="http://github.com/ParthenosWP4/standardsLibrary/blob/master/archivalDescription/EAD/ODD/EADSpec.xml" TargetMode="External"/><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hyperlink" Target="https://raw.githubusercontent.com/ParthenosWP4/standardsLibrary/master/archivalDescription/EAD/odd/EADSpec.x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s://ssk-application.parthenos.d4science.org/ssk/%23/scenarios/AWIAi0mRe-S72mFoMfe-/1" TargetMode="External"/><Relationship Id="rId4" Type="http://schemas.openxmlformats.org/officeDocument/2006/relationships/hyperlink" Target="https://hal.inria.fr/hal-01737568" TargetMode="External"/><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jpg"/><Relationship Id="rId8" Type="http://schemas.openxmlformats.org/officeDocument/2006/relationships/image" Target="../media/image8.jpg"/><Relationship Id="rId9" Type="http://schemas.openxmlformats.org/officeDocument/2006/relationships/hyperlink" Target="https://ssk.parthenos-project.eu/ssk/" TargetMode="External"/><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ParthenosWP4/SSK" TargetMode="External"/><Relationship Id="rId4" Type="http://schemas.openxmlformats.org/officeDocument/2006/relationships/image" Target="../media/image13.png"/><Relationship Id="rId5" Type="http://schemas.openxmlformats.org/officeDocument/2006/relationships/image" Target="../media/image14.jpg"/><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831625" y="1101325"/>
            <a:ext cx="7162500" cy="1619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fr" sz="4800"/>
              <a:t>The Standardization</a:t>
            </a:r>
            <a:endParaRPr sz="4800"/>
          </a:p>
          <a:p>
            <a:pPr marL="0" lvl="0" indent="0" rtl="0">
              <a:spcBef>
                <a:spcPts val="0"/>
              </a:spcBef>
              <a:spcAft>
                <a:spcPts val="0"/>
              </a:spcAft>
              <a:buNone/>
            </a:pPr>
            <a:r>
              <a:rPr lang="fr" sz="4800"/>
              <a:t>Survival Kit &amp; EHRI-EAD</a:t>
            </a:r>
            <a:endParaRPr sz="4800"/>
          </a:p>
        </p:txBody>
      </p:sp>
      <p:grpSp>
        <p:nvGrpSpPr>
          <p:cNvPr id="115" name="Shape 115"/>
          <p:cNvGrpSpPr/>
          <p:nvPr/>
        </p:nvGrpSpPr>
        <p:grpSpPr>
          <a:xfrm>
            <a:off x="1299165" y="3511424"/>
            <a:ext cx="215966" cy="342399"/>
            <a:chOff x="6718575" y="2318625"/>
            <a:chExt cx="256950" cy="407375"/>
          </a:xfrm>
        </p:grpSpPr>
        <p:sp>
          <p:nvSpPr>
            <p:cNvPr id="116" name="Shape 116"/>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4" name="Shape 124"/>
          <p:cNvSpPr txBox="1">
            <a:spLocks noGrp="1"/>
          </p:cNvSpPr>
          <p:nvPr>
            <p:ph type="ctrTitle"/>
          </p:nvPr>
        </p:nvSpPr>
        <p:spPr>
          <a:xfrm>
            <a:off x="1880450" y="2843300"/>
            <a:ext cx="6844200" cy="796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fr" sz="2000" b="0">
                <a:solidFill>
                  <a:schemeClr val="dk1"/>
                </a:solidFill>
                <a:latin typeface="Quattrocento Sans"/>
                <a:ea typeface="Quattrocento Sans"/>
                <a:cs typeface="Quattrocento Sans"/>
                <a:sym typeface="Quattrocento Sans"/>
              </a:rPr>
              <a:t>For a wider use of archival standards within Arts and Humanities</a:t>
            </a:r>
            <a:endParaRPr sz="2000" b="0">
              <a:latin typeface="Quattrocento Sans"/>
              <a:ea typeface="Quattrocento Sans"/>
              <a:cs typeface="Quattrocento Sans"/>
              <a:sym typeface="Quattrocento Sans"/>
            </a:endParaRPr>
          </a:p>
        </p:txBody>
      </p:sp>
      <p:sp>
        <p:nvSpPr>
          <p:cNvPr id="125" name="Shape 125"/>
          <p:cNvSpPr txBox="1">
            <a:spLocks noGrp="1"/>
          </p:cNvSpPr>
          <p:nvPr>
            <p:ph type="ctrTitle"/>
          </p:nvPr>
        </p:nvSpPr>
        <p:spPr>
          <a:xfrm>
            <a:off x="1804250" y="3986300"/>
            <a:ext cx="6844200" cy="342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fr" sz="2000" b="0">
                <a:solidFill>
                  <a:schemeClr val="dk1"/>
                </a:solidFill>
                <a:latin typeface="Quattrocento Sans"/>
                <a:ea typeface="Quattrocento Sans"/>
                <a:cs typeface="Quattrocento Sans"/>
                <a:sym typeface="Quattrocento Sans"/>
              </a:rPr>
              <a:t>Charles Riondet (Inria Paris)</a:t>
            </a:r>
            <a:endParaRPr sz="2000" b="0">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5244902" y="535613"/>
            <a:ext cx="2879504" cy="4072345"/>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Quattrocento Sans"/>
              <a:ea typeface="Quattrocento Sans"/>
              <a:cs typeface="Quattrocento Sans"/>
              <a:sym typeface="Quattrocento Sans"/>
            </a:endParaRPr>
          </a:p>
        </p:txBody>
      </p:sp>
      <p:sp>
        <p:nvSpPr>
          <p:cNvPr id="225" name="Shape 225"/>
          <p:cNvSpPr/>
          <p:nvPr/>
        </p:nvSpPr>
        <p:spPr>
          <a:xfrm>
            <a:off x="5443600" y="910325"/>
            <a:ext cx="2493300" cy="33336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000">
                <a:solidFill>
                  <a:srgbClr val="999999"/>
                </a:solidFill>
                <a:latin typeface="Quattrocento Sans"/>
                <a:ea typeface="Quattrocento Sans"/>
                <a:cs typeface="Quattrocento Sans"/>
                <a:sym typeface="Quattrocento Sans"/>
              </a:rPr>
              <a:t>Place your screenshot here</a:t>
            </a:r>
            <a:endParaRPr sz="1000">
              <a:solidFill>
                <a:srgbClr val="999999"/>
              </a:solidFill>
              <a:latin typeface="Quattrocento Sans"/>
              <a:ea typeface="Quattrocento Sans"/>
              <a:cs typeface="Quattrocento Sans"/>
              <a:sym typeface="Quattrocento Sans"/>
            </a:endParaRPr>
          </a:p>
        </p:txBody>
      </p:sp>
      <p:sp>
        <p:nvSpPr>
          <p:cNvPr id="226" name="Shape 226"/>
          <p:cNvSpPr txBox="1">
            <a:spLocks noGrp="1"/>
          </p:cNvSpPr>
          <p:nvPr>
            <p:ph type="title"/>
          </p:nvPr>
        </p:nvSpPr>
        <p:spPr>
          <a:xfrm>
            <a:off x="1457438" y="825378"/>
            <a:ext cx="3878400" cy="43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000" dirty="0"/>
              <a:t>Project-centered EAD customization</a:t>
            </a:r>
            <a:endParaRPr sz="3000" dirty="0"/>
          </a:p>
        </p:txBody>
      </p:sp>
      <p:sp>
        <p:nvSpPr>
          <p:cNvPr id="227" name="Shape 227"/>
          <p:cNvSpPr txBox="1">
            <a:spLocks noGrp="1"/>
          </p:cNvSpPr>
          <p:nvPr>
            <p:ph type="body" idx="1"/>
          </p:nvPr>
        </p:nvSpPr>
        <p:spPr>
          <a:xfrm>
            <a:off x="1381250" y="1506585"/>
            <a:ext cx="3406500" cy="31122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None/>
            </a:pPr>
            <a:r>
              <a:rPr lang="fr" dirty="0"/>
              <a:t>A </a:t>
            </a:r>
            <a:r>
              <a:rPr lang="fr" b="1" dirty="0"/>
              <a:t>SSK scenario</a:t>
            </a:r>
            <a:r>
              <a:rPr lang="fr" dirty="0"/>
              <a:t>, derived from the </a:t>
            </a:r>
            <a:r>
              <a:rPr lang="fr" b="1" dirty="0"/>
              <a:t>EHRI use case</a:t>
            </a:r>
            <a:endParaRPr dirty="0"/>
          </a:p>
          <a:p>
            <a:pPr marL="0" lvl="0" indent="0" rtl="0">
              <a:lnSpc>
                <a:spcPct val="115000"/>
              </a:lnSpc>
              <a:spcBef>
                <a:spcPts val="1000"/>
              </a:spcBef>
              <a:spcAft>
                <a:spcPts val="0"/>
              </a:spcAft>
              <a:buNone/>
            </a:pPr>
            <a:r>
              <a:rPr lang="fr" sz="2000" dirty="0">
                <a:solidFill>
                  <a:schemeClr val="dk1"/>
                </a:solidFill>
              </a:rPr>
              <a:t>with a focus on the role and the value of community standards, like EAD and TEI in data integration, enrichment, sharing lifecycles.</a:t>
            </a:r>
            <a:endParaRPr dirty="0">
              <a:solidFill>
                <a:schemeClr val="dk1"/>
              </a:solidFill>
            </a:endParaRPr>
          </a:p>
          <a:p>
            <a:pPr marL="0" lvl="0" indent="0" rtl="0">
              <a:lnSpc>
                <a:spcPct val="115000"/>
              </a:lnSpc>
              <a:spcBef>
                <a:spcPts val="600"/>
              </a:spcBef>
              <a:spcAft>
                <a:spcPts val="0"/>
              </a:spcAft>
              <a:buNone/>
            </a:pPr>
            <a:endParaRPr dirty="0"/>
          </a:p>
        </p:txBody>
      </p:sp>
      <p:cxnSp>
        <p:nvCxnSpPr>
          <p:cNvPr id="228" name="Shape 228"/>
          <p:cNvCxnSpPr/>
          <p:nvPr/>
        </p:nvCxnSpPr>
        <p:spPr>
          <a:xfrm rot="10800000">
            <a:off x="5449875" y="4251075"/>
            <a:ext cx="2495100" cy="0"/>
          </a:xfrm>
          <a:prstGeom prst="straightConnector1">
            <a:avLst/>
          </a:prstGeom>
          <a:noFill/>
          <a:ln w="9525" cap="flat" cmpd="sng">
            <a:solidFill>
              <a:schemeClr val="dk2"/>
            </a:solidFill>
            <a:prstDash val="solid"/>
            <a:round/>
            <a:headEnd type="none" w="med" len="med"/>
            <a:tailEnd type="none" w="med" len="med"/>
          </a:ln>
        </p:spPr>
      </p:cxnSp>
      <p:grpSp>
        <p:nvGrpSpPr>
          <p:cNvPr id="229" name="Shape 229"/>
          <p:cNvGrpSpPr/>
          <p:nvPr/>
        </p:nvGrpSpPr>
        <p:grpSpPr>
          <a:xfrm>
            <a:off x="907884" y="1033288"/>
            <a:ext cx="226298" cy="214359"/>
            <a:chOff x="2583100" y="2973775"/>
            <a:chExt cx="461550" cy="437200"/>
          </a:xfrm>
        </p:grpSpPr>
        <p:sp>
          <p:nvSpPr>
            <p:cNvPr id="230" name="Shape 230"/>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232" name="Shape 232"/>
          <p:cNvPicPr preferRelativeResize="0"/>
          <p:nvPr/>
        </p:nvPicPr>
        <p:blipFill>
          <a:blip r:embed="rId3">
            <a:alphaModFix/>
          </a:blip>
          <a:stretch>
            <a:fillRect/>
          </a:stretch>
        </p:blipFill>
        <p:spPr>
          <a:xfrm>
            <a:off x="5437100" y="890428"/>
            <a:ext cx="2507875" cy="33562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subTitle" idx="4294967295"/>
          </p:nvPr>
        </p:nvSpPr>
        <p:spPr>
          <a:xfrm>
            <a:off x="835050" y="1308125"/>
            <a:ext cx="7473900" cy="3383700"/>
          </a:xfrm>
          <a:prstGeom prst="rect">
            <a:avLst/>
          </a:prstGeom>
        </p:spPr>
        <p:txBody>
          <a:bodyPr spcFirstLastPara="1" wrap="square" lIns="91425" tIns="91425" rIns="91425" bIns="91425" anchor="t" anchorCtr="0">
            <a:noAutofit/>
          </a:bodyPr>
          <a:lstStyle/>
          <a:p>
            <a:pPr marL="457200" lvl="0" indent="-355600" rtl="0">
              <a:lnSpc>
                <a:spcPct val="115000"/>
              </a:lnSpc>
              <a:spcBef>
                <a:spcPts val="1000"/>
              </a:spcBef>
              <a:spcAft>
                <a:spcPts val="0"/>
              </a:spcAft>
              <a:buClr>
                <a:schemeClr val="accent2"/>
              </a:buClr>
              <a:buSzPts val="2000"/>
              <a:buChar char="◉"/>
            </a:pPr>
            <a:r>
              <a:rPr lang="fr" sz="2000">
                <a:solidFill>
                  <a:schemeClr val="dk1"/>
                </a:solidFill>
              </a:rPr>
              <a:t>Dispersed sources</a:t>
            </a:r>
            <a:endParaRPr sz="2000">
              <a:solidFill>
                <a:schemeClr val="dk1"/>
              </a:solidFill>
            </a:endParaRPr>
          </a:p>
          <a:p>
            <a:pPr marL="457200" lvl="0" indent="-355600" rtl="0">
              <a:lnSpc>
                <a:spcPct val="115000"/>
              </a:lnSpc>
              <a:spcBef>
                <a:spcPts val="0"/>
              </a:spcBef>
              <a:spcAft>
                <a:spcPts val="0"/>
              </a:spcAft>
              <a:buClr>
                <a:schemeClr val="accent2"/>
              </a:buClr>
              <a:buSzPts val="2000"/>
              <a:buChar char="◉"/>
            </a:pPr>
            <a:r>
              <a:rPr lang="fr" sz="2000">
                <a:solidFill>
                  <a:schemeClr val="dk1"/>
                </a:solidFill>
              </a:rPr>
              <a:t>1900 institutions with different:</a:t>
            </a:r>
            <a:endParaRPr sz="2000">
              <a:solidFill>
                <a:schemeClr val="dk1"/>
              </a:solidFill>
            </a:endParaRPr>
          </a:p>
          <a:p>
            <a:pPr marL="914400" lvl="1" indent="-355600" rtl="0">
              <a:lnSpc>
                <a:spcPct val="115000"/>
              </a:lnSpc>
              <a:spcBef>
                <a:spcPts val="0"/>
              </a:spcBef>
              <a:spcAft>
                <a:spcPts val="0"/>
              </a:spcAft>
              <a:buClr>
                <a:schemeClr val="accent2"/>
              </a:buClr>
              <a:buSzPts val="2000"/>
              <a:buChar char="○"/>
            </a:pPr>
            <a:r>
              <a:rPr lang="fr">
                <a:solidFill>
                  <a:schemeClr val="dk1"/>
                </a:solidFill>
              </a:rPr>
              <a:t>Histories of custody,</a:t>
            </a:r>
            <a:endParaRPr>
              <a:solidFill>
                <a:schemeClr val="dk1"/>
              </a:solidFill>
            </a:endParaRPr>
          </a:p>
          <a:p>
            <a:pPr marL="914400" lvl="1" indent="-355600" rtl="0">
              <a:lnSpc>
                <a:spcPct val="115000"/>
              </a:lnSpc>
              <a:spcBef>
                <a:spcPts val="0"/>
              </a:spcBef>
              <a:spcAft>
                <a:spcPts val="0"/>
              </a:spcAft>
              <a:buClr>
                <a:schemeClr val="accent2"/>
              </a:buClr>
              <a:buSzPts val="2000"/>
              <a:buChar char="○"/>
            </a:pPr>
            <a:r>
              <a:rPr lang="fr">
                <a:solidFill>
                  <a:schemeClr val="dk1"/>
                </a:solidFill>
              </a:rPr>
              <a:t>Cataloguing practices,</a:t>
            </a:r>
            <a:endParaRPr>
              <a:solidFill>
                <a:schemeClr val="dk1"/>
              </a:solidFill>
            </a:endParaRPr>
          </a:p>
          <a:p>
            <a:pPr marL="914400" lvl="1" indent="-355600" rtl="0">
              <a:lnSpc>
                <a:spcPct val="115000"/>
              </a:lnSpc>
              <a:spcBef>
                <a:spcPts val="0"/>
              </a:spcBef>
              <a:spcAft>
                <a:spcPts val="0"/>
              </a:spcAft>
              <a:buClr>
                <a:schemeClr val="accent2"/>
              </a:buClr>
              <a:buSzPts val="2000"/>
              <a:buChar char="○"/>
            </a:pPr>
            <a:r>
              <a:rPr lang="fr">
                <a:solidFill>
                  <a:schemeClr val="dk1"/>
                </a:solidFill>
              </a:rPr>
              <a:t>Digitization level</a:t>
            </a:r>
            <a:endParaRPr>
              <a:solidFill>
                <a:schemeClr val="dk1"/>
              </a:solidFill>
            </a:endParaRPr>
          </a:p>
          <a:p>
            <a:pPr marL="457200" lvl="0" indent="-355600" rtl="0">
              <a:lnSpc>
                <a:spcPct val="115000"/>
              </a:lnSpc>
              <a:spcBef>
                <a:spcPts val="0"/>
              </a:spcBef>
              <a:spcAft>
                <a:spcPts val="0"/>
              </a:spcAft>
              <a:buClr>
                <a:schemeClr val="accent2"/>
              </a:buClr>
              <a:buSzPts val="2000"/>
              <a:buChar char="◉"/>
            </a:pPr>
            <a:r>
              <a:rPr lang="fr" sz="2000">
                <a:solidFill>
                  <a:schemeClr val="dk1"/>
                </a:solidFill>
              </a:rPr>
              <a:t>A federated portal</a:t>
            </a:r>
            <a:endParaRPr>
              <a:solidFill>
                <a:schemeClr val="dk1"/>
              </a:solidFill>
            </a:endParaRPr>
          </a:p>
        </p:txBody>
      </p:sp>
      <p:cxnSp>
        <p:nvCxnSpPr>
          <p:cNvPr id="238" name="Shape 238"/>
          <p:cNvCxnSpPr/>
          <p:nvPr/>
        </p:nvCxnSpPr>
        <p:spPr>
          <a:xfrm>
            <a:off x="0" y="839940"/>
            <a:ext cx="973200" cy="24300"/>
          </a:xfrm>
          <a:prstGeom prst="straightConnector1">
            <a:avLst/>
          </a:prstGeom>
          <a:noFill/>
          <a:ln w="9525" cap="flat" cmpd="sng">
            <a:solidFill>
              <a:srgbClr val="CCCCCC"/>
            </a:solidFill>
            <a:prstDash val="solid"/>
            <a:round/>
            <a:headEnd type="none" w="med" len="med"/>
            <a:tailEnd type="none" w="med" len="med"/>
          </a:ln>
        </p:spPr>
      </p:cxnSp>
      <p:sp>
        <p:nvSpPr>
          <p:cNvPr id="239" name="Shape 239"/>
          <p:cNvSpPr txBox="1">
            <a:spLocks noGrp="1"/>
          </p:cNvSpPr>
          <p:nvPr>
            <p:ph type="ctrTitle" idx="4294967295"/>
          </p:nvPr>
        </p:nvSpPr>
        <p:spPr>
          <a:xfrm>
            <a:off x="888300" y="319275"/>
            <a:ext cx="6689400" cy="768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t>EHRI context and challenges</a:t>
            </a:r>
            <a:endParaRPr sz="3600"/>
          </a:p>
        </p:txBody>
      </p:sp>
      <p:cxnSp>
        <p:nvCxnSpPr>
          <p:cNvPr id="240" name="Shape 240"/>
          <p:cNvCxnSpPr/>
          <p:nvPr/>
        </p:nvCxnSpPr>
        <p:spPr>
          <a:xfrm>
            <a:off x="7295550" y="819450"/>
            <a:ext cx="1848600" cy="42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subTitle" idx="4294967295"/>
          </p:nvPr>
        </p:nvSpPr>
        <p:spPr>
          <a:xfrm>
            <a:off x="835050" y="1308125"/>
            <a:ext cx="7473900" cy="3383700"/>
          </a:xfrm>
          <a:prstGeom prst="rect">
            <a:avLst/>
          </a:prstGeom>
        </p:spPr>
        <p:txBody>
          <a:bodyPr spcFirstLastPara="1" wrap="square" lIns="91425" tIns="91425" rIns="91425" bIns="91425" anchor="t" anchorCtr="0">
            <a:noAutofit/>
          </a:bodyPr>
          <a:lstStyle/>
          <a:p>
            <a:pPr marL="457200" lvl="0" indent="-355600" rtl="0">
              <a:lnSpc>
                <a:spcPct val="115000"/>
              </a:lnSpc>
              <a:spcBef>
                <a:spcPts val="1000"/>
              </a:spcBef>
              <a:spcAft>
                <a:spcPts val="0"/>
              </a:spcAft>
              <a:buClr>
                <a:schemeClr val="accent2"/>
              </a:buClr>
              <a:buSzPts val="2000"/>
              <a:buChar char="◉"/>
            </a:pPr>
            <a:r>
              <a:rPr lang="fr" sz="2000">
                <a:solidFill>
                  <a:schemeClr val="dk1"/>
                </a:solidFill>
              </a:rPr>
              <a:t>Pivot format: EAD2002  + EHRI specific description rules</a:t>
            </a:r>
            <a:endParaRPr sz="2000">
              <a:solidFill>
                <a:schemeClr val="dk1"/>
              </a:solidFill>
            </a:endParaRPr>
          </a:p>
          <a:p>
            <a:pPr marL="457200" lvl="0" indent="-355600" rtl="0">
              <a:lnSpc>
                <a:spcPct val="115000"/>
              </a:lnSpc>
              <a:spcBef>
                <a:spcPts val="0"/>
              </a:spcBef>
              <a:spcAft>
                <a:spcPts val="0"/>
              </a:spcAft>
              <a:buClr>
                <a:schemeClr val="accent2"/>
              </a:buClr>
              <a:buSzPts val="2000"/>
              <a:buChar char="◉"/>
            </a:pPr>
            <a:r>
              <a:rPr lang="fr" sz="2000">
                <a:solidFill>
                  <a:schemeClr val="dk1"/>
                </a:solidFill>
              </a:rPr>
              <a:t>When possible, automatic mapping from:</a:t>
            </a:r>
            <a:endParaRPr sz="2000">
              <a:solidFill>
                <a:schemeClr val="dk1"/>
              </a:solidFill>
            </a:endParaRPr>
          </a:p>
          <a:p>
            <a:pPr marL="914400" lvl="1" indent="-355600" rtl="0">
              <a:lnSpc>
                <a:spcPct val="115000"/>
              </a:lnSpc>
              <a:spcBef>
                <a:spcPts val="0"/>
              </a:spcBef>
              <a:spcAft>
                <a:spcPts val="0"/>
              </a:spcAft>
              <a:buClr>
                <a:schemeClr val="accent2"/>
              </a:buClr>
              <a:buSzPts val="2000"/>
              <a:buChar char="○"/>
            </a:pPr>
            <a:r>
              <a:rPr lang="fr" sz="2000">
                <a:solidFill>
                  <a:schemeClr val="dk1"/>
                </a:solidFill>
              </a:rPr>
              <a:t>EAD1, Dublin Core, home made formats</a:t>
            </a:r>
            <a:endParaRPr>
              <a:solidFill>
                <a:schemeClr val="dk1"/>
              </a:solidFill>
            </a:endParaRPr>
          </a:p>
          <a:p>
            <a:pPr marL="914400" lvl="1" indent="-355600" rtl="0">
              <a:lnSpc>
                <a:spcPct val="115000"/>
              </a:lnSpc>
              <a:spcBef>
                <a:spcPts val="0"/>
              </a:spcBef>
              <a:spcAft>
                <a:spcPts val="0"/>
              </a:spcAft>
              <a:buClr>
                <a:schemeClr val="accent2"/>
              </a:buClr>
              <a:buSzPts val="2000"/>
              <a:buChar char="○"/>
            </a:pPr>
            <a:r>
              <a:rPr lang="fr" sz="2000">
                <a:solidFill>
                  <a:schemeClr val="dk1"/>
                </a:solidFill>
              </a:rPr>
              <a:t>EAD 2002 with very different encoding guidelines</a:t>
            </a:r>
            <a:endParaRPr sz="2000">
              <a:solidFill>
                <a:schemeClr val="dk1"/>
              </a:solidFill>
            </a:endParaRPr>
          </a:p>
          <a:p>
            <a:pPr marL="457200" lvl="0" indent="0" rtl="0">
              <a:lnSpc>
                <a:spcPct val="115000"/>
              </a:lnSpc>
              <a:spcBef>
                <a:spcPts val="1000"/>
              </a:spcBef>
              <a:spcAft>
                <a:spcPts val="0"/>
              </a:spcAft>
              <a:buNone/>
            </a:pPr>
            <a:endParaRPr>
              <a:solidFill>
                <a:schemeClr val="dk1"/>
              </a:solidFill>
            </a:endParaRPr>
          </a:p>
          <a:p>
            <a:pPr marL="457200" lvl="0" indent="-355600" rtl="0">
              <a:lnSpc>
                <a:spcPct val="115000"/>
              </a:lnSpc>
              <a:spcBef>
                <a:spcPts val="1000"/>
              </a:spcBef>
              <a:spcAft>
                <a:spcPts val="0"/>
              </a:spcAft>
              <a:buClr>
                <a:schemeClr val="accent2"/>
              </a:buClr>
              <a:buSzPts val="2000"/>
              <a:buChar char="◉"/>
            </a:pPr>
            <a:r>
              <a:rPr lang="fr" sz="2000">
                <a:solidFill>
                  <a:schemeClr val="dk1"/>
                </a:solidFill>
              </a:rPr>
              <a:t>How to preserve content and meaning when exchanging/reusing archival content?</a:t>
            </a:r>
            <a:endParaRPr sz="2000">
              <a:solidFill>
                <a:schemeClr val="dk1"/>
              </a:solidFill>
            </a:endParaRPr>
          </a:p>
          <a:p>
            <a:pPr marL="0" lvl="0" indent="0" rtl="0">
              <a:lnSpc>
                <a:spcPct val="115000"/>
              </a:lnSpc>
              <a:spcBef>
                <a:spcPts val="1000"/>
              </a:spcBef>
              <a:spcAft>
                <a:spcPts val="0"/>
              </a:spcAft>
              <a:buNone/>
            </a:pPr>
            <a:endParaRPr sz="2000">
              <a:solidFill>
                <a:schemeClr val="dk1"/>
              </a:solidFill>
            </a:endParaRPr>
          </a:p>
        </p:txBody>
      </p:sp>
      <p:cxnSp>
        <p:nvCxnSpPr>
          <p:cNvPr id="246" name="Shape 246"/>
          <p:cNvCxnSpPr/>
          <p:nvPr/>
        </p:nvCxnSpPr>
        <p:spPr>
          <a:xfrm>
            <a:off x="0" y="839940"/>
            <a:ext cx="1421700" cy="0"/>
          </a:xfrm>
          <a:prstGeom prst="straightConnector1">
            <a:avLst/>
          </a:prstGeom>
          <a:noFill/>
          <a:ln w="9525" cap="flat" cmpd="sng">
            <a:solidFill>
              <a:srgbClr val="CCCCCC"/>
            </a:solidFill>
            <a:prstDash val="solid"/>
            <a:round/>
            <a:headEnd type="none" w="med" len="med"/>
            <a:tailEnd type="none" w="med" len="med"/>
          </a:ln>
        </p:spPr>
      </p:cxnSp>
      <p:sp>
        <p:nvSpPr>
          <p:cNvPr id="247" name="Shape 247"/>
          <p:cNvSpPr txBox="1">
            <a:spLocks noGrp="1"/>
          </p:cNvSpPr>
          <p:nvPr>
            <p:ph type="ctrTitle" idx="4294967295"/>
          </p:nvPr>
        </p:nvSpPr>
        <p:spPr>
          <a:xfrm>
            <a:off x="1421700" y="319275"/>
            <a:ext cx="6689400" cy="768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t>EHRI &amp; EAD</a:t>
            </a:r>
            <a:endParaRPr sz="3600"/>
          </a:p>
        </p:txBody>
      </p:sp>
      <p:cxnSp>
        <p:nvCxnSpPr>
          <p:cNvPr id="248" name="Shape 248"/>
          <p:cNvCxnSpPr/>
          <p:nvPr/>
        </p:nvCxnSpPr>
        <p:spPr>
          <a:xfrm>
            <a:off x="4428425" y="823750"/>
            <a:ext cx="47157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subTitle" idx="4294967295"/>
          </p:nvPr>
        </p:nvSpPr>
        <p:spPr>
          <a:xfrm>
            <a:off x="835050" y="1841525"/>
            <a:ext cx="7473900" cy="3383700"/>
          </a:xfrm>
          <a:prstGeom prst="rect">
            <a:avLst/>
          </a:prstGeom>
        </p:spPr>
        <p:txBody>
          <a:bodyPr spcFirstLastPara="1" wrap="square" lIns="91425" tIns="91425" rIns="91425" bIns="91425" anchor="t" anchorCtr="0">
            <a:noAutofit/>
          </a:bodyPr>
          <a:lstStyle/>
          <a:p>
            <a:pPr marL="457200" lvl="0" indent="-355600" rtl="0">
              <a:lnSpc>
                <a:spcPct val="115000"/>
              </a:lnSpc>
              <a:spcBef>
                <a:spcPts val="1000"/>
              </a:spcBef>
              <a:spcAft>
                <a:spcPts val="0"/>
              </a:spcAft>
              <a:buClr>
                <a:schemeClr val="accent2"/>
              </a:buClr>
              <a:buSzPts val="2000"/>
              <a:buChar char="◉"/>
            </a:pPr>
            <a:r>
              <a:rPr lang="fr" sz="2000">
                <a:solidFill>
                  <a:schemeClr val="dk1"/>
                </a:solidFill>
              </a:rPr>
              <a:t>Narrowing EAD countless possibilities</a:t>
            </a:r>
            <a:endParaRPr sz="2000">
              <a:solidFill>
                <a:schemeClr val="dk1"/>
              </a:solidFill>
            </a:endParaRPr>
          </a:p>
          <a:p>
            <a:pPr marL="457200" lvl="0" indent="-355600" rtl="0">
              <a:lnSpc>
                <a:spcPct val="115000"/>
              </a:lnSpc>
              <a:spcBef>
                <a:spcPts val="0"/>
              </a:spcBef>
              <a:spcAft>
                <a:spcPts val="0"/>
              </a:spcAft>
              <a:buClr>
                <a:schemeClr val="accent2"/>
              </a:buClr>
              <a:buSzPts val="2000"/>
              <a:buChar char="◉"/>
            </a:pPr>
            <a:r>
              <a:rPr lang="fr" sz="2000">
                <a:solidFill>
                  <a:schemeClr val="dk1"/>
                </a:solidFill>
              </a:rPr>
              <a:t>Quality checks and content-oriented rules</a:t>
            </a:r>
            <a:endParaRPr sz="2000">
              <a:solidFill>
                <a:schemeClr val="dk1"/>
              </a:solidFill>
            </a:endParaRPr>
          </a:p>
          <a:p>
            <a:pPr marL="457200" lvl="0" indent="-355600" rtl="0">
              <a:lnSpc>
                <a:spcPct val="115000"/>
              </a:lnSpc>
              <a:spcBef>
                <a:spcPts val="0"/>
              </a:spcBef>
              <a:spcAft>
                <a:spcPts val="0"/>
              </a:spcAft>
              <a:buClr>
                <a:schemeClr val="accent2"/>
              </a:buClr>
              <a:buSzPts val="2000"/>
              <a:buChar char="◉"/>
            </a:pPr>
            <a:r>
              <a:rPr lang="fr" sz="2000">
                <a:solidFill>
                  <a:schemeClr val="dk1"/>
                </a:solidFill>
              </a:rPr>
              <a:t>Without modifying the schema</a:t>
            </a:r>
            <a:endParaRPr sz="2000">
              <a:solidFill>
                <a:schemeClr val="dk1"/>
              </a:solidFill>
            </a:endParaRPr>
          </a:p>
        </p:txBody>
      </p:sp>
      <p:cxnSp>
        <p:nvCxnSpPr>
          <p:cNvPr id="254" name="Shape 254"/>
          <p:cNvCxnSpPr/>
          <p:nvPr/>
        </p:nvCxnSpPr>
        <p:spPr>
          <a:xfrm>
            <a:off x="0" y="839940"/>
            <a:ext cx="1421700" cy="0"/>
          </a:xfrm>
          <a:prstGeom prst="straightConnector1">
            <a:avLst/>
          </a:prstGeom>
          <a:noFill/>
          <a:ln w="9525" cap="flat" cmpd="sng">
            <a:solidFill>
              <a:srgbClr val="CCCCCC"/>
            </a:solidFill>
            <a:prstDash val="solid"/>
            <a:round/>
            <a:headEnd type="none" w="med" len="med"/>
            <a:tailEnd type="none" w="med" len="med"/>
          </a:ln>
        </p:spPr>
      </p:cxnSp>
      <p:sp>
        <p:nvSpPr>
          <p:cNvPr id="255" name="Shape 255"/>
          <p:cNvSpPr txBox="1">
            <a:spLocks noGrp="1"/>
          </p:cNvSpPr>
          <p:nvPr>
            <p:ph type="ctrTitle" idx="4294967295"/>
          </p:nvPr>
        </p:nvSpPr>
        <p:spPr>
          <a:xfrm>
            <a:off x="1421700" y="547875"/>
            <a:ext cx="6689400" cy="768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fr" sz="3600"/>
              <a:t>Proposal:</a:t>
            </a:r>
            <a:endParaRPr sz="3600"/>
          </a:p>
          <a:p>
            <a:pPr marL="0" lvl="0" indent="0" rtl="0">
              <a:spcBef>
                <a:spcPts val="0"/>
              </a:spcBef>
              <a:spcAft>
                <a:spcPts val="0"/>
              </a:spcAft>
              <a:buNone/>
            </a:pPr>
            <a:r>
              <a:rPr lang="fr" sz="3600"/>
              <a:t>EAD customizations</a:t>
            </a:r>
            <a:endParaRPr sz="3600"/>
          </a:p>
        </p:txBody>
      </p:sp>
      <p:cxnSp>
        <p:nvCxnSpPr>
          <p:cNvPr id="256" name="Shape 256"/>
          <p:cNvCxnSpPr/>
          <p:nvPr/>
        </p:nvCxnSpPr>
        <p:spPr>
          <a:xfrm>
            <a:off x="4428425" y="899950"/>
            <a:ext cx="47157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subTitle" idx="4294967295"/>
          </p:nvPr>
        </p:nvSpPr>
        <p:spPr>
          <a:xfrm>
            <a:off x="835050" y="1612925"/>
            <a:ext cx="7473900" cy="3383700"/>
          </a:xfrm>
          <a:prstGeom prst="rect">
            <a:avLst/>
          </a:prstGeom>
        </p:spPr>
        <p:txBody>
          <a:bodyPr spcFirstLastPara="1" wrap="square" lIns="91425" tIns="91425" rIns="91425" bIns="91425" anchor="t" anchorCtr="0">
            <a:noAutofit/>
          </a:bodyPr>
          <a:lstStyle/>
          <a:p>
            <a:pPr marL="0" lvl="0" indent="0" rtl="0">
              <a:lnSpc>
                <a:spcPct val="115000"/>
              </a:lnSpc>
              <a:spcBef>
                <a:spcPts val="1000"/>
              </a:spcBef>
              <a:spcAft>
                <a:spcPts val="0"/>
              </a:spcAft>
              <a:buNone/>
            </a:pPr>
            <a:r>
              <a:rPr lang="fr" sz="2000">
                <a:solidFill>
                  <a:schemeClr val="dk1"/>
                </a:solidFill>
              </a:rPr>
              <a:t>TEI long lasting experience -&gt; One document does it all (ODD):</a:t>
            </a:r>
            <a:endParaRPr sz="2000">
              <a:solidFill>
                <a:schemeClr val="dk1"/>
              </a:solidFill>
            </a:endParaRPr>
          </a:p>
          <a:p>
            <a:pPr marL="457200" lvl="0" indent="-355600" rtl="0">
              <a:lnSpc>
                <a:spcPct val="115000"/>
              </a:lnSpc>
              <a:spcBef>
                <a:spcPts val="1000"/>
              </a:spcBef>
              <a:spcAft>
                <a:spcPts val="0"/>
              </a:spcAft>
              <a:buClr>
                <a:schemeClr val="accent2"/>
              </a:buClr>
              <a:buSzPts val="2000"/>
              <a:buChar char="◉"/>
            </a:pPr>
            <a:r>
              <a:rPr lang="fr" sz="2000">
                <a:solidFill>
                  <a:schemeClr val="dk1"/>
                </a:solidFill>
              </a:rPr>
              <a:t>Schema fragments, prose documentation and reference documentation in a single document</a:t>
            </a:r>
            <a:endParaRPr sz="2000">
              <a:solidFill>
                <a:schemeClr val="dk1"/>
              </a:solidFill>
            </a:endParaRPr>
          </a:p>
          <a:p>
            <a:pPr marL="457200" lvl="0" indent="-355600" rtl="0">
              <a:lnSpc>
                <a:spcPct val="115000"/>
              </a:lnSpc>
              <a:spcBef>
                <a:spcPts val="0"/>
              </a:spcBef>
              <a:spcAft>
                <a:spcPts val="0"/>
              </a:spcAft>
              <a:buClr>
                <a:schemeClr val="accent2"/>
              </a:buClr>
              <a:buSzPts val="2000"/>
              <a:buChar char="◉"/>
            </a:pPr>
            <a:r>
              <a:rPr lang="fr" sz="2000">
                <a:solidFill>
                  <a:schemeClr val="dk1"/>
                </a:solidFill>
              </a:rPr>
              <a:t>ODD allows for total flexibility to model specific subsets or extensions of the described format.</a:t>
            </a:r>
            <a:endParaRPr sz="2000">
              <a:solidFill>
                <a:schemeClr val="dk1"/>
              </a:solidFill>
            </a:endParaRPr>
          </a:p>
          <a:p>
            <a:pPr marL="457200" lvl="0" indent="-355600" rtl="0">
              <a:lnSpc>
                <a:spcPct val="115000"/>
              </a:lnSpc>
              <a:spcBef>
                <a:spcPts val="0"/>
              </a:spcBef>
              <a:spcAft>
                <a:spcPts val="0"/>
              </a:spcAft>
              <a:buClr>
                <a:schemeClr val="accent2"/>
              </a:buClr>
              <a:buSzPts val="2000"/>
              <a:buChar char="◉"/>
            </a:pPr>
            <a:r>
              <a:rPr lang="fr" sz="2000">
                <a:solidFill>
                  <a:schemeClr val="dk1"/>
                </a:solidFill>
              </a:rPr>
              <a:t>Straightforward way to customize any XML format according to specific practices and document this customization</a:t>
            </a:r>
            <a:br>
              <a:rPr lang="fr" sz="2000">
                <a:solidFill>
                  <a:schemeClr val="dk1"/>
                </a:solidFill>
              </a:rPr>
            </a:br>
            <a:endParaRPr sz="2000">
              <a:solidFill>
                <a:schemeClr val="dk1"/>
              </a:solidFill>
            </a:endParaRPr>
          </a:p>
        </p:txBody>
      </p:sp>
      <p:cxnSp>
        <p:nvCxnSpPr>
          <p:cNvPr id="262" name="Shape 262"/>
          <p:cNvCxnSpPr/>
          <p:nvPr/>
        </p:nvCxnSpPr>
        <p:spPr>
          <a:xfrm>
            <a:off x="0" y="839940"/>
            <a:ext cx="1421700" cy="0"/>
          </a:xfrm>
          <a:prstGeom prst="straightConnector1">
            <a:avLst/>
          </a:prstGeom>
          <a:noFill/>
          <a:ln w="9525" cap="flat" cmpd="sng">
            <a:solidFill>
              <a:srgbClr val="CCCCCC"/>
            </a:solidFill>
            <a:prstDash val="solid"/>
            <a:round/>
            <a:headEnd type="none" w="med" len="med"/>
            <a:tailEnd type="none" w="med" len="med"/>
          </a:ln>
        </p:spPr>
      </p:cxnSp>
      <p:sp>
        <p:nvSpPr>
          <p:cNvPr id="263" name="Shape 263"/>
          <p:cNvSpPr txBox="1">
            <a:spLocks noGrp="1"/>
          </p:cNvSpPr>
          <p:nvPr>
            <p:ph type="ctrTitle" idx="4294967295"/>
          </p:nvPr>
        </p:nvSpPr>
        <p:spPr>
          <a:xfrm>
            <a:off x="1421700" y="319275"/>
            <a:ext cx="6689400" cy="768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t>How?</a:t>
            </a:r>
            <a:endParaRPr sz="3600"/>
          </a:p>
        </p:txBody>
      </p:sp>
      <p:cxnSp>
        <p:nvCxnSpPr>
          <p:cNvPr id="264" name="Shape 264"/>
          <p:cNvCxnSpPr/>
          <p:nvPr/>
        </p:nvCxnSpPr>
        <p:spPr>
          <a:xfrm>
            <a:off x="2790775" y="876400"/>
            <a:ext cx="6353400" cy="237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69" name="Shape 269"/>
          <p:cNvCxnSpPr/>
          <p:nvPr/>
        </p:nvCxnSpPr>
        <p:spPr>
          <a:xfrm>
            <a:off x="0" y="839940"/>
            <a:ext cx="1421700" cy="0"/>
          </a:xfrm>
          <a:prstGeom prst="straightConnector1">
            <a:avLst/>
          </a:prstGeom>
          <a:noFill/>
          <a:ln w="9525" cap="flat" cmpd="sng">
            <a:solidFill>
              <a:srgbClr val="CCCCCC"/>
            </a:solidFill>
            <a:prstDash val="solid"/>
            <a:round/>
            <a:headEnd type="none" w="med" len="med"/>
            <a:tailEnd type="none" w="med" len="med"/>
          </a:ln>
        </p:spPr>
      </p:cxnSp>
      <p:sp>
        <p:nvSpPr>
          <p:cNvPr id="270" name="Shape 270"/>
          <p:cNvSpPr txBox="1">
            <a:spLocks noGrp="1"/>
          </p:cNvSpPr>
          <p:nvPr>
            <p:ph type="ctrTitle" idx="4294967295"/>
          </p:nvPr>
        </p:nvSpPr>
        <p:spPr>
          <a:xfrm>
            <a:off x="888300" y="547875"/>
            <a:ext cx="8132100" cy="768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t>Defining an XML element with ODD</a:t>
            </a:r>
            <a:br>
              <a:rPr lang="fr" sz="3600"/>
            </a:br>
            <a:endParaRPr sz="3600"/>
          </a:p>
        </p:txBody>
      </p:sp>
      <p:cxnSp>
        <p:nvCxnSpPr>
          <p:cNvPr id="271" name="Shape 271"/>
          <p:cNvCxnSpPr/>
          <p:nvPr/>
        </p:nvCxnSpPr>
        <p:spPr>
          <a:xfrm>
            <a:off x="8846925" y="828100"/>
            <a:ext cx="6353400" cy="23700"/>
          </a:xfrm>
          <a:prstGeom prst="straightConnector1">
            <a:avLst/>
          </a:prstGeom>
          <a:noFill/>
          <a:ln w="9525" cap="flat" cmpd="sng">
            <a:solidFill>
              <a:srgbClr val="CCCCCC"/>
            </a:solidFill>
            <a:prstDash val="solid"/>
            <a:round/>
            <a:headEnd type="none" w="med" len="med"/>
            <a:tailEnd type="none" w="med" len="med"/>
          </a:ln>
        </p:spPr>
      </p:cxnSp>
      <p:sp>
        <p:nvSpPr>
          <p:cNvPr id="272" name="Shape 272"/>
          <p:cNvSpPr txBox="1"/>
          <p:nvPr/>
        </p:nvSpPr>
        <p:spPr>
          <a:xfrm>
            <a:off x="107175" y="1071750"/>
            <a:ext cx="3795000" cy="4033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fr" sz="1100" dirty="0"/>
              <a:t>&lt;elementSpec </a:t>
            </a:r>
            <a:r>
              <a:rPr lang="fr" sz="1100" dirty="0">
                <a:solidFill>
                  <a:srgbClr val="FF0000"/>
                </a:solidFill>
              </a:rPr>
              <a:t>ident=</a:t>
            </a:r>
            <a:r>
              <a:rPr lang="fr" sz="1100" dirty="0">
                <a:solidFill>
                  <a:srgbClr val="FF9900"/>
                </a:solidFill>
              </a:rPr>
              <a:t>"unittitle"</a:t>
            </a:r>
            <a:r>
              <a:rPr lang="fr" sz="1100" dirty="0">
                <a:solidFill>
                  <a:srgbClr val="0000FF"/>
                </a:solidFill>
              </a:rPr>
              <a:t> </a:t>
            </a:r>
            <a:r>
              <a:rPr lang="fr" sz="1100" dirty="0">
                <a:solidFill>
                  <a:srgbClr val="FF0000"/>
                </a:solidFill>
              </a:rPr>
              <a:t>module=</a:t>
            </a:r>
            <a:r>
              <a:rPr lang="fr" sz="1100" dirty="0">
                <a:solidFill>
                  <a:srgbClr val="FF9900"/>
                </a:solidFill>
              </a:rPr>
              <a:t>"EAD"</a:t>
            </a:r>
            <a:r>
              <a:rPr lang="fr" sz="1100" dirty="0"/>
              <a:t>&gt;</a:t>
            </a:r>
            <a:endParaRPr sz="1100" dirty="0"/>
          </a:p>
          <a:p>
            <a:pPr marL="0" lvl="0" indent="457200" rtl="0">
              <a:spcBef>
                <a:spcPts val="0"/>
              </a:spcBef>
              <a:spcAft>
                <a:spcPts val="0"/>
              </a:spcAft>
              <a:buNone/>
            </a:pPr>
            <a:r>
              <a:rPr lang="fr" sz="1100" dirty="0"/>
              <a:t>&lt;gloss&gt;</a:t>
            </a:r>
            <a:r>
              <a:rPr lang="fr" sz="1100" dirty="0">
                <a:solidFill>
                  <a:srgbClr val="0000FF"/>
                </a:solidFill>
              </a:rPr>
              <a:t>Title of the Unit</a:t>
            </a:r>
            <a:r>
              <a:rPr lang="fr" sz="1100" dirty="0"/>
              <a:t>&lt;/gloss&gt;</a:t>
            </a:r>
            <a:endParaRPr sz="1100" dirty="0"/>
          </a:p>
          <a:p>
            <a:pPr marL="0" lvl="0" indent="457200" rtl="0">
              <a:spcBef>
                <a:spcPts val="0"/>
              </a:spcBef>
              <a:spcAft>
                <a:spcPts val="0"/>
              </a:spcAft>
              <a:buNone/>
            </a:pPr>
            <a:r>
              <a:rPr lang="fr" sz="1100" dirty="0"/>
              <a:t>&lt;desc&gt;</a:t>
            </a:r>
            <a:r>
              <a:rPr lang="fr" sz="1100" dirty="0">
                <a:solidFill>
                  <a:srgbClr val="0000FF"/>
                </a:solidFill>
              </a:rPr>
              <a:t>The name, either formal or supplied, </a:t>
            </a:r>
            <a:endParaRPr sz="1100" dirty="0">
              <a:solidFill>
                <a:srgbClr val="0000FF"/>
              </a:solidFill>
            </a:endParaRPr>
          </a:p>
          <a:p>
            <a:pPr marL="0" lvl="0" indent="457200" rtl="0">
              <a:spcBef>
                <a:spcPts val="0"/>
              </a:spcBef>
              <a:spcAft>
                <a:spcPts val="0"/>
              </a:spcAft>
              <a:buNone/>
            </a:pPr>
            <a:r>
              <a:rPr lang="fr" sz="1100" dirty="0">
                <a:solidFill>
                  <a:srgbClr val="0000FF"/>
                </a:solidFill>
              </a:rPr>
              <a:t>of the described materials. ...</a:t>
            </a:r>
            <a:r>
              <a:rPr lang="fr" sz="1100" dirty="0"/>
              <a:t>&lt;/desc&gt;</a:t>
            </a:r>
            <a:endParaRPr sz="1100" dirty="0"/>
          </a:p>
          <a:p>
            <a:pPr marL="0" lvl="0" indent="457200" rtl="0">
              <a:spcBef>
                <a:spcPts val="0"/>
              </a:spcBef>
              <a:spcAft>
                <a:spcPts val="0"/>
              </a:spcAft>
              <a:buNone/>
            </a:pPr>
            <a:r>
              <a:rPr lang="fr" sz="1100" dirty="0"/>
              <a:t> &lt;classes&gt;</a:t>
            </a:r>
            <a:endParaRPr sz="1100" dirty="0"/>
          </a:p>
          <a:p>
            <a:pPr marL="457200" lvl="0" indent="457200" rtl="0">
              <a:spcBef>
                <a:spcPts val="0"/>
              </a:spcBef>
              <a:spcAft>
                <a:spcPts val="0"/>
              </a:spcAft>
              <a:buNone/>
            </a:pPr>
            <a:r>
              <a:rPr lang="fr" sz="1100" dirty="0"/>
              <a:t>&lt;memberOf </a:t>
            </a:r>
            <a:r>
              <a:rPr lang="fr" sz="1100" dirty="0">
                <a:solidFill>
                  <a:srgbClr val="FF0000"/>
                </a:solidFill>
              </a:rPr>
              <a:t>key=</a:t>
            </a:r>
            <a:r>
              <a:rPr lang="fr" sz="1100" dirty="0">
                <a:solidFill>
                  <a:srgbClr val="FF9900"/>
                </a:solidFill>
              </a:rPr>
              <a:t>"att.EADGlobal"</a:t>
            </a:r>
            <a:r>
              <a:rPr lang="fr" sz="1100" dirty="0"/>
              <a:t>/&gt;</a:t>
            </a:r>
            <a:endParaRPr sz="1100" dirty="0"/>
          </a:p>
          <a:p>
            <a:pPr marL="457200" lvl="0" indent="457200" rtl="0">
              <a:spcBef>
                <a:spcPts val="0"/>
              </a:spcBef>
              <a:spcAft>
                <a:spcPts val="0"/>
              </a:spcAft>
              <a:buNone/>
            </a:pPr>
            <a:r>
              <a:rPr lang="fr" sz="1100" dirty="0"/>
              <a:t>…</a:t>
            </a:r>
            <a:endParaRPr sz="1100" dirty="0"/>
          </a:p>
          <a:p>
            <a:pPr marL="457200" lvl="0" indent="0" rtl="0">
              <a:spcBef>
                <a:spcPts val="0"/>
              </a:spcBef>
              <a:spcAft>
                <a:spcPts val="0"/>
              </a:spcAft>
              <a:buNone/>
            </a:pPr>
            <a:r>
              <a:rPr lang="fr" sz="1100" dirty="0"/>
              <a:t>&lt;/classes&gt;</a:t>
            </a:r>
            <a:endParaRPr sz="1100" dirty="0"/>
          </a:p>
          <a:p>
            <a:pPr marL="0" lvl="0" indent="457200" rtl="0">
              <a:spcBef>
                <a:spcPts val="0"/>
              </a:spcBef>
              <a:spcAft>
                <a:spcPts val="0"/>
              </a:spcAft>
              <a:buNone/>
            </a:pPr>
            <a:r>
              <a:rPr lang="fr" sz="1100" dirty="0"/>
              <a:t>&lt;content&gt;</a:t>
            </a:r>
            <a:endParaRPr sz="1100" dirty="0"/>
          </a:p>
          <a:p>
            <a:pPr marL="0" lvl="0" indent="457200" rtl="0">
              <a:spcBef>
                <a:spcPts val="0"/>
              </a:spcBef>
              <a:spcAft>
                <a:spcPts val="0"/>
              </a:spcAft>
              <a:buNone/>
            </a:pPr>
            <a:r>
              <a:rPr lang="fr" sz="1100" dirty="0"/>
              <a:t>	&lt;rng:zeroOrMore&gt;</a:t>
            </a:r>
            <a:endParaRPr sz="1100" dirty="0"/>
          </a:p>
          <a:p>
            <a:pPr marL="457200" lvl="0" indent="457200" rtl="0">
              <a:spcBef>
                <a:spcPts val="0"/>
              </a:spcBef>
              <a:spcAft>
                <a:spcPts val="0"/>
              </a:spcAft>
              <a:buNone/>
            </a:pPr>
            <a:r>
              <a:rPr lang="fr" sz="1100" dirty="0"/>
              <a:t>&lt;rng:choice&gt;</a:t>
            </a:r>
            <a:endParaRPr sz="1100" dirty="0"/>
          </a:p>
          <a:p>
            <a:pPr marL="0" lvl="0" indent="0" rtl="0">
              <a:spcBef>
                <a:spcPts val="0"/>
              </a:spcBef>
              <a:spcAft>
                <a:spcPts val="0"/>
              </a:spcAft>
              <a:buNone/>
            </a:pPr>
            <a:r>
              <a:rPr lang="fr" sz="1100" dirty="0"/>
              <a:t>    	</a:t>
            </a:r>
            <a:r>
              <a:rPr lang="fr-FR" sz="1100" dirty="0"/>
              <a:t> </a:t>
            </a:r>
            <a:r>
              <a:rPr lang="fr-FR" sz="1100" dirty="0" smtClean="0"/>
              <a:t>      </a:t>
            </a:r>
            <a:r>
              <a:rPr lang="fr" sz="1100" dirty="0" smtClean="0"/>
              <a:t>&lt;</a:t>
            </a:r>
            <a:r>
              <a:rPr lang="fr" sz="1100" dirty="0"/>
              <a:t>rng:text/&gt;</a:t>
            </a:r>
            <a:endParaRPr sz="1100" dirty="0"/>
          </a:p>
          <a:p>
            <a:pPr marL="0" lvl="0" indent="0" rtl="0">
              <a:spcBef>
                <a:spcPts val="0"/>
              </a:spcBef>
              <a:spcAft>
                <a:spcPts val="0"/>
              </a:spcAft>
              <a:buNone/>
            </a:pPr>
            <a:r>
              <a:rPr lang="fr" sz="1100" dirty="0"/>
              <a:t>    	</a:t>
            </a:r>
            <a:r>
              <a:rPr lang="fr-FR" sz="1100" dirty="0"/>
              <a:t> </a:t>
            </a:r>
            <a:r>
              <a:rPr lang="fr-FR" sz="1100" dirty="0" smtClean="0"/>
              <a:t>      </a:t>
            </a:r>
            <a:r>
              <a:rPr lang="fr" sz="1100" dirty="0" smtClean="0"/>
              <a:t>&lt;</a:t>
            </a:r>
            <a:r>
              <a:rPr lang="fr" sz="1100" dirty="0"/>
              <a:t>rng:ref </a:t>
            </a:r>
            <a:r>
              <a:rPr lang="fr" sz="1100" dirty="0">
                <a:solidFill>
                  <a:srgbClr val="FF0000"/>
                </a:solidFill>
              </a:rPr>
              <a:t>name=</a:t>
            </a:r>
            <a:r>
              <a:rPr lang="fr" sz="1100" dirty="0">
                <a:solidFill>
                  <a:srgbClr val="FF9900"/>
                </a:solidFill>
              </a:rPr>
              <a:t>"unitdate"</a:t>
            </a:r>
            <a:r>
              <a:rPr lang="fr" sz="1100" dirty="0"/>
              <a:t>/&gt;</a:t>
            </a:r>
            <a:endParaRPr sz="1100" dirty="0"/>
          </a:p>
          <a:p>
            <a:pPr marL="0" lvl="0" indent="0" rtl="0">
              <a:spcBef>
                <a:spcPts val="0"/>
              </a:spcBef>
              <a:spcAft>
                <a:spcPts val="0"/>
              </a:spcAft>
              <a:buNone/>
            </a:pPr>
            <a:r>
              <a:rPr lang="fr" sz="1100" dirty="0"/>
              <a:t>    	</a:t>
            </a:r>
            <a:r>
              <a:rPr lang="fr-FR" sz="1100" dirty="0" smtClean="0"/>
              <a:t>       </a:t>
            </a:r>
            <a:r>
              <a:rPr lang="fr" sz="1100" dirty="0" smtClean="0"/>
              <a:t>&lt;</a:t>
            </a:r>
            <a:r>
              <a:rPr lang="fr" sz="1100" dirty="0"/>
              <a:t>rng:ref </a:t>
            </a:r>
            <a:r>
              <a:rPr lang="fr" sz="1100" dirty="0">
                <a:solidFill>
                  <a:srgbClr val="FF0000"/>
                </a:solidFill>
              </a:rPr>
              <a:t>name=</a:t>
            </a:r>
            <a:r>
              <a:rPr lang="fr" sz="1100" dirty="0">
                <a:solidFill>
                  <a:srgbClr val="FF9900"/>
                </a:solidFill>
              </a:rPr>
              <a:t>"date"</a:t>
            </a:r>
            <a:r>
              <a:rPr lang="fr" sz="1100" dirty="0"/>
              <a:t>/&gt;</a:t>
            </a:r>
            <a:endParaRPr sz="1100" dirty="0"/>
          </a:p>
          <a:p>
            <a:pPr marL="0" lvl="0" indent="0" rtl="0">
              <a:spcBef>
                <a:spcPts val="0"/>
              </a:spcBef>
              <a:spcAft>
                <a:spcPts val="0"/>
              </a:spcAft>
              <a:buNone/>
            </a:pPr>
            <a:r>
              <a:rPr lang="fr" sz="1100" dirty="0"/>
              <a:t>    		…</a:t>
            </a:r>
            <a:endParaRPr sz="1100" dirty="0"/>
          </a:p>
          <a:p>
            <a:pPr marL="0" lvl="0" indent="457200" rtl="0">
              <a:spcBef>
                <a:spcPts val="0"/>
              </a:spcBef>
              <a:spcAft>
                <a:spcPts val="0"/>
              </a:spcAft>
              <a:buNone/>
            </a:pPr>
            <a:r>
              <a:rPr lang="fr" sz="1100" dirty="0"/>
              <a:t>&lt;/content&gt;</a:t>
            </a:r>
            <a:endParaRPr sz="1100" dirty="0"/>
          </a:p>
          <a:p>
            <a:pPr marL="0" lvl="0" indent="457200" rtl="0">
              <a:spcBef>
                <a:spcPts val="0"/>
              </a:spcBef>
              <a:spcAft>
                <a:spcPts val="0"/>
              </a:spcAft>
              <a:buNone/>
            </a:pPr>
            <a:r>
              <a:rPr lang="fr" sz="1100" dirty="0"/>
              <a:t>&lt;exemplum&gt;</a:t>
            </a:r>
            <a:endParaRPr sz="1100" dirty="0"/>
          </a:p>
          <a:p>
            <a:pPr marL="0" lvl="0" indent="0" rtl="0">
              <a:spcBef>
                <a:spcPts val="0"/>
              </a:spcBef>
              <a:spcAft>
                <a:spcPts val="0"/>
              </a:spcAft>
              <a:buNone/>
            </a:pPr>
            <a:r>
              <a:rPr lang="fr-FR" sz="1100" dirty="0" smtClean="0"/>
              <a:t>	</a:t>
            </a:r>
            <a:r>
              <a:rPr lang="fr" sz="1100" dirty="0" smtClean="0"/>
              <a:t>…</a:t>
            </a:r>
            <a:endParaRPr sz="1100" dirty="0"/>
          </a:p>
          <a:p>
            <a:pPr marL="0" lvl="0" indent="457200" rtl="0">
              <a:spcBef>
                <a:spcPts val="0"/>
              </a:spcBef>
              <a:spcAft>
                <a:spcPts val="0"/>
              </a:spcAft>
              <a:buNone/>
            </a:pPr>
            <a:r>
              <a:rPr lang="fr" sz="1100" dirty="0"/>
              <a:t>&lt;/exemplum&gt;</a:t>
            </a:r>
            <a:endParaRPr sz="1100" dirty="0"/>
          </a:p>
          <a:p>
            <a:pPr marL="0" lvl="0" indent="457200" rtl="0">
              <a:spcBef>
                <a:spcPts val="0"/>
              </a:spcBef>
              <a:spcAft>
                <a:spcPts val="0"/>
              </a:spcAft>
              <a:buNone/>
            </a:pPr>
            <a:r>
              <a:rPr lang="fr" sz="1100" dirty="0"/>
              <a:t>&lt;remarks&gt;</a:t>
            </a:r>
            <a:endParaRPr sz="1100" dirty="0"/>
          </a:p>
          <a:p>
            <a:pPr marL="0" lvl="0" indent="0">
              <a:spcBef>
                <a:spcPts val="0"/>
              </a:spcBef>
              <a:spcAft>
                <a:spcPts val="0"/>
              </a:spcAft>
              <a:buNone/>
            </a:pPr>
            <a:r>
              <a:rPr lang="fr-FR" sz="1100" dirty="0" smtClean="0"/>
              <a:t>	</a:t>
            </a:r>
            <a:r>
              <a:rPr lang="fr" sz="1100" dirty="0" smtClean="0"/>
              <a:t>&lt;</a:t>
            </a:r>
            <a:r>
              <a:rPr lang="fr" sz="1100" dirty="0"/>
              <a:t>p&gt;</a:t>
            </a:r>
            <a:r>
              <a:rPr lang="fr" sz="1100" dirty="0">
                <a:solidFill>
                  <a:srgbClr val="0000FF"/>
                </a:solidFill>
              </a:rPr>
              <a:t>Do not confuse </a:t>
            </a:r>
            <a:r>
              <a:rPr lang="fr" sz="1100" dirty="0"/>
              <a:t>&lt;gi&gt;</a:t>
            </a:r>
            <a:r>
              <a:rPr lang="fr" sz="1100" dirty="0">
                <a:solidFill>
                  <a:srgbClr val="0000FF"/>
                </a:solidFill>
              </a:rPr>
              <a:t>unittitle</a:t>
            </a:r>
            <a:r>
              <a:rPr lang="fr" sz="1100" dirty="0"/>
              <a:t>&lt;/gi&gt; </a:t>
            </a:r>
            <a:endParaRPr sz="1100" dirty="0"/>
          </a:p>
          <a:p>
            <a:pPr marL="457200" lvl="0" indent="457200" rtl="0">
              <a:spcBef>
                <a:spcPts val="0"/>
              </a:spcBef>
              <a:spcAft>
                <a:spcPts val="0"/>
              </a:spcAft>
              <a:buNone/>
            </a:pPr>
            <a:r>
              <a:rPr lang="fr" sz="1100" dirty="0">
                <a:solidFill>
                  <a:srgbClr val="0000FF"/>
                </a:solidFill>
              </a:rPr>
              <a:t>with Title </a:t>
            </a:r>
            <a:r>
              <a:rPr lang="fr" sz="1100" dirty="0"/>
              <a:t>&lt;gi&gt;</a:t>
            </a:r>
            <a:r>
              <a:rPr lang="fr" sz="1100" dirty="0">
                <a:solidFill>
                  <a:srgbClr val="0000FF"/>
                </a:solidFill>
              </a:rPr>
              <a:t>title</a:t>
            </a:r>
            <a:r>
              <a:rPr lang="fr" sz="1100" dirty="0"/>
              <a:t>&lt;/gi&gt;</a:t>
            </a:r>
            <a:r>
              <a:rPr lang="fr" sz="1100" dirty="0">
                <a:solidFill>
                  <a:srgbClr val="0000FF"/>
                </a:solidFill>
              </a:rPr>
              <a:t>, ... </a:t>
            </a:r>
            <a:r>
              <a:rPr lang="fr" sz="1100" dirty="0"/>
              <a:t>&lt;/p&gt;</a:t>
            </a:r>
            <a:endParaRPr sz="1100" dirty="0"/>
          </a:p>
        </p:txBody>
      </p:sp>
      <p:pic>
        <p:nvPicPr>
          <p:cNvPr id="273" name="Shape 273"/>
          <p:cNvPicPr preferRelativeResize="0"/>
          <p:nvPr/>
        </p:nvPicPr>
        <p:blipFill rotWithShape="1">
          <a:blip r:embed="rId3">
            <a:alphaModFix/>
          </a:blip>
          <a:srcRect b="13043"/>
          <a:stretch/>
        </p:blipFill>
        <p:spPr>
          <a:xfrm>
            <a:off x="5024950" y="1132825"/>
            <a:ext cx="3924224" cy="2362400"/>
          </a:xfrm>
          <a:prstGeom prst="rect">
            <a:avLst/>
          </a:prstGeom>
          <a:noFill/>
          <a:ln>
            <a:noFill/>
          </a:ln>
        </p:spPr>
      </p:pic>
      <p:sp>
        <p:nvSpPr>
          <p:cNvPr id="274" name="Shape 274"/>
          <p:cNvSpPr/>
          <p:nvPr/>
        </p:nvSpPr>
        <p:spPr>
          <a:xfrm>
            <a:off x="3373825" y="1470125"/>
            <a:ext cx="1643100" cy="768900"/>
          </a:xfrm>
          <a:prstGeom prst="rightArrow">
            <a:avLst>
              <a:gd name="adj1" fmla="val 50000"/>
              <a:gd name="adj2" fmla="val 50000"/>
            </a:avLst>
          </a:prstGeom>
          <a:solidFill>
            <a:srgbClr val="4A86E8"/>
          </a:solidFill>
          <a:ln>
            <a:noFill/>
          </a:ln>
        </p:spPr>
        <p:txBody>
          <a:bodyPr spcFirstLastPara="1" wrap="square" lIns="91425" tIns="91425" rIns="91425" bIns="91425" anchor="ctr" anchorCtr="0">
            <a:noAutofit/>
          </a:bodyPr>
          <a:lstStyle/>
          <a:p>
            <a:pPr marL="0" lvl="0" indent="0">
              <a:spcBef>
                <a:spcPts val="0"/>
              </a:spcBef>
              <a:spcAft>
                <a:spcPts val="0"/>
              </a:spcAft>
              <a:buNone/>
            </a:pPr>
            <a:r>
              <a:rPr lang="fr"/>
              <a:t>  documentation</a:t>
            </a:r>
            <a:endParaRPr/>
          </a:p>
        </p:txBody>
      </p:sp>
      <p:sp>
        <p:nvSpPr>
          <p:cNvPr id="275" name="Shape 275"/>
          <p:cNvSpPr/>
          <p:nvPr/>
        </p:nvSpPr>
        <p:spPr>
          <a:xfrm rot="1383508">
            <a:off x="3284903" y="3451291"/>
            <a:ext cx="1642964" cy="768854"/>
          </a:xfrm>
          <a:prstGeom prst="rightArrow">
            <a:avLst>
              <a:gd name="adj1" fmla="val 50000"/>
              <a:gd name="adj2" fmla="val 50000"/>
            </a:avLst>
          </a:prstGeom>
          <a:solidFill>
            <a:srgbClr val="4A86E8"/>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fr"/>
              <a:t>  schema</a:t>
            </a:r>
            <a:endParaRPr/>
          </a:p>
        </p:txBody>
      </p:sp>
      <p:sp>
        <p:nvSpPr>
          <p:cNvPr id="276" name="Shape 276"/>
          <p:cNvSpPr txBox="1"/>
          <p:nvPr/>
        </p:nvSpPr>
        <p:spPr>
          <a:xfrm>
            <a:off x="5116700" y="3701325"/>
            <a:ext cx="4822200" cy="1365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fr" sz="1100" dirty="0"/>
              <a:t>&lt;define </a:t>
            </a:r>
            <a:r>
              <a:rPr lang="fr" sz="1100" dirty="0">
                <a:solidFill>
                  <a:srgbClr val="FF0000"/>
                </a:solidFill>
              </a:rPr>
              <a:t>name=</a:t>
            </a:r>
            <a:r>
              <a:rPr lang="fr" sz="1100" dirty="0">
                <a:solidFill>
                  <a:srgbClr val="FF9900"/>
                </a:solidFill>
              </a:rPr>
              <a:t>"unittitle"</a:t>
            </a:r>
            <a:r>
              <a:rPr lang="fr" sz="1100" dirty="0"/>
              <a:t>&gt;</a:t>
            </a:r>
            <a:endParaRPr sz="1100" dirty="0"/>
          </a:p>
          <a:p>
            <a:pPr marL="0" lvl="0" indent="0">
              <a:spcBef>
                <a:spcPts val="0"/>
              </a:spcBef>
              <a:spcAft>
                <a:spcPts val="0"/>
              </a:spcAft>
              <a:buNone/>
            </a:pPr>
            <a:r>
              <a:rPr lang="fr" sz="1100" dirty="0"/>
              <a:t>	&lt;element </a:t>
            </a:r>
            <a:r>
              <a:rPr lang="fr" sz="1100" dirty="0">
                <a:solidFill>
                  <a:srgbClr val="FF0000"/>
                </a:solidFill>
              </a:rPr>
              <a:t>name=</a:t>
            </a:r>
            <a:r>
              <a:rPr lang="fr" sz="1100" dirty="0">
                <a:solidFill>
                  <a:srgbClr val="FF9900"/>
                </a:solidFill>
              </a:rPr>
              <a:t>"unittitle"</a:t>
            </a:r>
            <a:r>
              <a:rPr lang="fr" sz="1100" dirty="0"/>
              <a:t>&gt;</a:t>
            </a:r>
            <a:endParaRPr sz="1100" dirty="0"/>
          </a:p>
          <a:p>
            <a:pPr marL="457200" lvl="0" indent="457200" rtl="0">
              <a:spcBef>
                <a:spcPts val="0"/>
              </a:spcBef>
              <a:spcAft>
                <a:spcPts val="0"/>
              </a:spcAft>
              <a:buNone/>
            </a:pPr>
            <a:r>
              <a:rPr lang="fr" sz="1100" dirty="0"/>
              <a:t>&lt;a:documentation&gt;</a:t>
            </a:r>
            <a:r>
              <a:rPr lang="fr" sz="1100" dirty="0">
                <a:solidFill>
                  <a:srgbClr val="0000FF"/>
                </a:solidFill>
              </a:rPr>
              <a:t>(Title of the Unit) The name, either formal or supplied ...</a:t>
            </a:r>
            <a:r>
              <a:rPr lang="fr" sz="1100" dirty="0"/>
              <a:t>&lt;/a:documentation&gt;</a:t>
            </a:r>
            <a:endParaRPr sz="1100" dirty="0"/>
          </a:p>
          <a:p>
            <a:pPr marL="457200" lvl="0" indent="457200" rtl="0">
              <a:spcBef>
                <a:spcPts val="0"/>
              </a:spcBef>
              <a:spcAft>
                <a:spcPts val="0"/>
              </a:spcAft>
              <a:buNone/>
            </a:pPr>
            <a:r>
              <a:rPr lang="fr" sz="1100" dirty="0"/>
              <a:t>&lt;zeroOrMore&gt;</a:t>
            </a:r>
            <a:endParaRPr sz="1100" dirty="0"/>
          </a:p>
          <a:p>
            <a:pPr marL="914400" lvl="0" indent="457200" rtl="0">
              <a:spcBef>
                <a:spcPts val="0"/>
              </a:spcBef>
              <a:spcAft>
                <a:spcPts val="0"/>
              </a:spcAft>
              <a:buNone/>
            </a:pPr>
            <a:r>
              <a:rPr lang="fr" sz="1100" dirty="0"/>
              <a:t>&lt;choice&gt;</a:t>
            </a:r>
            <a:endParaRPr sz="1100" dirty="0"/>
          </a:p>
          <a:p>
            <a:pPr marL="0" lvl="0" indent="0" rtl="0">
              <a:spcBef>
                <a:spcPts val="0"/>
              </a:spcBef>
              <a:spcAft>
                <a:spcPts val="0"/>
              </a:spcAft>
              <a:buNone/>
            </a:pPr>
            <a:r>
              <a:rPr lang="fr" sz="1100" dirty="0"/>
              <a:t>            		</a:t>
            </a:r>
            <a:r>
              <a:rPr lang="fr" sz="1100" dirty="0" smtClean="0"/>
              <a:t>&lt;</a:t>
            </a:r>
            <a:r>
              <a:rPr lang="fr" sz="1100" dirty="0"/>
              <a:t>text/&gt;</a:t>
            </a:r>
            <a:endParaRPr sz="1100" dirty="0"/>
          </a:p>
          <a:p>
            <a:pPr marL="0" lvl="0" indent="0" rtl="0">
              <a:spcBef>
                <a:spcPts val="0"/>
              </a:spcBef>
              <a:spcAft>
                <a:spcPts val="0"/>
              </a:spcAft>
              <a:buNone/>
            </a:pPr>
            <a:r>
              <a:rPr lang="fr" sz="1100" dirty="0"/>
              <a:t>            		</a:t>
            </a:r>
            <a:r>
              <a:rPr lang="fr" sz="1100" dirty="0" smtClean="0"/>
              <a:t>&lt;</a:t>
            </a:r>
            <a:r>
              <a:rPr lang="fr" sz="1100" dirty="0"/>
              <a:t>ref </a:t>
            </a:r>
            <a:r>
              <a:rPr lang="fr" sz="1100" dirty="0">
                <a:solidFill>
                  <a:srgbClr val="FF0000"/>
                </a:solidFill>
              </a:rPr>
              <a:t>name=</a:t>
            </a:r>
            <a:r>
              <a:rPr lang="fr" sz="1100" dirty="0">
                <a:solidFill>
                  <a:srgbClr val="FF9900"/>
                </a:solidFill>
              </a:rPr>
              <a:t>"unitdate"</a:t>
            </a:r>
            <a:r>
              <a:rPr lang="fr" sz="1100" dirty="0"/>
              <a:t>/&gt;</a:t>
            </a:r>
            <a:endParaRPr sz="1100" dirty="0"/>
          </a:p>
          <a:p>
            <a:pPr marL="0" lvl="0" indent="0" rtl="0">
              <a:spcBef>
                <a:spcPts val="0"/>
              </a:spcBef>
              <a:spcAft>
                <a:spcPts val="0"/>
              </a:spcAft>
              <a:buNone/>
            </a:pPr>
            <a:endParaRPr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subTitle" idx="4294967295"/>
          </p:nvPr>
        </p:nvSpPr>
        <p:spPr>
          <a:xfrm>
            <a:off x="835050" y="1260975"/>
            <a:ext cx="7473900" cy="3383700"/>
          </a:xfrm>
          <a:prstGeom prst="rect">
            <a:avLst/>
          </a:prstGeom>
        </p:spPr>
        <p:txBody>
          <a:bodyPr spcFirstLastPara="1" wrap="square" lIns="91425" tIns="91425" rIns="91425" bIns="91425" anchor="t" anchorCtr="0">
            <a:noAutofit/>
          </a:bodyPr>
          <a:lstStyle/>
          <a:p>
            <a:pPr marL="457200" lvl="0" indent="-355600" rtl="0">
              <a:lnSpc>
                <a:spcPct val="115000"/>
              </a:lnSpc>
              <a:spcBef>
                <a:spcPts val="1000"/>
              </a:spcBef>
              <a:spcAft>
                <a:spcPts val="0"/>
              </a:spcAft>
              <a:buClr>
                <a:schemeClr val="accent2"/>
              </a:buClr>
              <a:buSzPts val="2000"/>
              <a:buChar char="◉"/>
            </a:pPr>
            <a:r>
              <a:rPr lang="fr" sz="2000">
                <a:solidFill>
                  <a:schemeClr val="dk1"/>
                </a:solidFill>
              </a:rPr>
              <a:t>An ODD file that covers EAD entirely:</a:t>
            </a:r>
            <a:endParaRPr sz="2000">
              <a:solidFill>
                <a:schemeClr val="dk1"/>
              </a:solidFill>
            </a:endParaRPr>
          </a:p>
          <a:p>
            <a:pPr marL="914400" lvl="1" indent="-355600" rtl="0">
              <a:lnSpc>
                <a:spcPct val="115000"/>
              </a:lnSpc>
              <a:spcBef>
                <a:spcPts val="0"/>
              </a:spcBef>
              <a:spcAft>
                <a:spcPts val="0"/>
              </a:spcAft>
              <a:buClr>
                <a:schemeClr val="accent2"/>
              </a:buClr>
              <a:buSzPts val="2000"/>
              <a:buChar char="○"/>
            </a:pPr>
            <a:r>
              <a:rPr lang="fr">
                <a:solidFill>
                  <a:schemeClr val="dk1"/>
                </a:solidFill>
              </a:rPr>
              <a:t>The official schema: </a:t>
            </a:r>
            <a:r>
              <a:rPr lang="fr" u="sng">
                <a:solidFill>
                  <a:schemeClr val="hlink"/>
                </a:solidFill>
                <a:hlinkClick r:id="rId3"/>
              </a:rPr>
              <a:t>www.loc.gov/ead/ead.rng</a:t>
            </a:r>
            <a:r>
              <a:rPr lang="fr">
                <a:solidFill>
                  <a:schemeClr val="dk1"/>
                </a:solidFill>
              </a:rPr>
              <a:t> </a:t>
            </a:r>
            <a:endParaRPr sz="2000">
              <a:solidFill>
                <a:schemeClr val="dk1"/>
              </a:solidFill>
            </a:endParaRPr>
          </a:p>
          <a:p>
            <a:pPr marL="914400" lvl="1" indent="-355600" rtl="0">
              <a:lnSpc>
                <a:spcPct val="115000"/>
              </a:lnSpc>
              <a:spcBef>
                <a:spcPts val="0"/>
              </a:spcBef>
              <a:spcAft>
                <a:spcPts val="0"/>
              </a:spcAft>
              <a:buClr>
                <a:schemeClr val="accent2"/>
              </a:buClr>
              <a:buSzPts val="2000"/>
              <a:buChar char="○"/>
            </a:pPr>
            <a:r>
              <a:rPr lang="fr">
                <a:solidFill>
                  <a:schemeClr val="dk1"/>
                </a:solidFill>
              </a:rPr>
              <a:t>The Tag Library: </a:t>
            </a:r>
            <a:r>
              <a:rPr lang="fr" u="sng">
                <a:solidFill>
                  <a:schemeClr val="hlink"/>
                </a:solidFill>
                <a:hlinkClick r:id="rId4"/>
              </a:rPr>
              <a:t>http://loc.gov/ead</a:t>
            </a:r>
            <a:r>
              <a:rPr lang="fr">
                <a:solidFill>
                  <a:schemeClr val="dk1"/>
                </a:solidFill>
              </a:rPr>
              <a:t> </a:t>
            </a:r>
            <a:endParaRPr sz="2000">
              <a:solidFill>
                <a:schemeClr val="dk1"/>
              </a:solidFill>
            </a:endParaRPr>
          </a:p>
          <a:p>
            <a:pPr marL="457200" lvl="0" indent="-355600" rtl="0">
              <a:lnSpc>
                <a:spcPct val="115000"/>
              </a:lnSpc>
              <a:spcBef>
                <a:spcPts val="0"/>
              </a:spcBef>
              <a:spcAft>
                <a:spcPts val="0"/>
              </a:spcAft>
              <a:buClr>
                <a:schemeClr val="accent2"/>
              </a:buClr>
              <a:buSzPts val="2000"/>
              <a:buChar char="◉"/>
            </a:pPr>
            <a:r>
              <a:rPr lang="fr" sz="2000">
                <a:solidFill>
                  <a:schemeClr val="dk1"/>
                </a:solidFill>
              </a:rPr>
              <a:t>Maintained by Parthenos (possibility to contribute and reuse)</a:t>
            </a:r>
            <a:br>
              <a:rPr lang="fr" sz="2000">
                <a:solidFill>
                  <a:schemeClr val="dk1"/>
                </a:solidFill>
              </a:rPr>
            </a:br>
            <a:r>
              <a:rPr lang="fr" sz="2000" u="sng">
                <a:solidFill>
                  <a:schemeClr val="hlink"/>
                </a:solidFill>
                <a:hlinkClick r:id="rId5"/>
              </a:rPr>
              <a:t>http://github.com/ParthenosWP4/standardsLibrary/blob/master/archivalDescription/EAD/ODD/EADSpec.xml</a:t>
            </a:r>
            <a:r>
              <a:rPr lang="fr" sz="2000">
                <a:solidFill>
                  <a:schemeClr val="dk1"/>
                </a:solidFill>
              </a:rPr>
              <a:t> </a:t>
            </a:r>
            <a:br>
              <a:rPr lang="fr" sz="2000">
                <a:solidFill>
                  <a:schemeClr val="dk1"/>
                </a:solidFill>
              </a:rPr>
            </a:br>
            <a:endParaRPr sz="2000">
              <a:solidFill>
                <a:schemeClr val="dk1"/>
              </a:solidFill>
            </a:endParaRPr>
          </a:p>
        </p:txBody>
      </p:sp>
      <p:cxnSp>
        <p:nvCxnSpPr>
          <p:cNvPr id="282" name="Shape 282"/>
          <p:cNvCxnSpPr/>
          <p:nvPr/>
        </p:nvCxnSpPr>
        <p:spPr>
          <a:xfrm>
            <a:off x="0" y="839940"/>
            <a:ext cx="1421700" cy="0"/>
          </a:xfrm>
          <a:prstGeom prst="straightConnector1">
            <a:avLst/>
          </a:prstGeom>
          <a:noFill/>
          <a:ln w="9525" cap="flat" cmpd="sng">
            <a:solidFill>
              <a:srgbClr val="CCCCCC"/>
            </a:solidFill>
            <a:prstDash val="solid"/>
            <a:round/>
            <a:headEnd type="none" w="med" len="med"/>
            <a:tailEnd type="none" w="med" len="med"/>
          </a:ln>
        </p:spPr>
      </p:cxnSp>
      <p:sp>
        <p:nvSpPr>
          <p:cNvPr id="283" name="Shape 283"/>
          <p:cNvSpPr txBox="1">
            <a:spLocks noGrp="1"/>
          </p:cNvSpPr>
          <p:nvPr>
            <p:ph type="ctrTitle" idx="4294967295"/>
          </p:nvPr>
        </p:nvSpPr>
        <p:spPr>
          <a:xfrm>
            <a:off x="1421700" y="319275"/>
            <a:ext cx="6689400" cy="768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t>ODD and EAD ...</a:t>
            </a:r>
            <a:endParaRPr sz="3600"/>
          </a:p>
        </p:txBody>
      </p:sp>
      <p:cxnSp>
        <p:nvCxnSpPr>
          <p:cNvPr id="284" name="Shape 284"/>
          <p:cNvCxnSpPr/>
          <p:nvPr/>
        </p:nvCxnSpPr>
        <p:spPr>
          <a:xfrm>
            <a:off x="5059400" y="828100"/>
            <a:ext cx="6353400" cy="237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subTitle" idx="4294967295"/>
          </p:nvPr>
        </p:nvSpPr>
        <p:spPr>
          <a:xfrm>
            <a:off x="835050" y="1260975"/>
            <a:ext cx="7473900" cy="33837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1000"/>
              </a:spcBef>
              <a:spcAft>
                <a:spcPts val="0"/>
              </a:spcAft>
              <a:buClr>
                <a:schemeClr val="accent2"/>
              </a:buClr>
              <a:buSzPts val="2000"/>
              <a:buFont typeface="Quattrocento Sans"/>
              <a:buChar char="◉"/>
            </a:pPr>
            <a:r>
              <a:rPr lang="fr" sz="2000">
                <a:solidFill>
                  <a:schemeClr val="dk1"/>
                </a:solidFill>
              </a:rPr>
              <a:t>Very precise content oriented rules based both on EHRI and CHI input data models</a:t>
            </a:r>
            <a:endParaRPr sz="2000">
              <a:solidFill>
                <a:schemeClr val="dk1"/>
              </a:solidFill>
            </a:endParaRPr>
          </a:p>
          <a:p>
            <a:pPr marL="457200" lvl="0" indent="-355600" rtl="0">
              <a:lnSpc>
                <a:spcPct val="115000"/>
              </a:lnSpc>
              <a:spcBef>
                <a:spcPts val="0"/>
              </a:spcBef>
              <a:spcAft>
                <a:spcPts val="0"/>
              </a:spcAft>
              <a:buClr>
                <a:schemeClr val="accent2"/>
              </a:buClr>
              <a:buSzPts val="2000"/>
              <a:buChar char="◉"/>
            </a:pPr>
            <a:r>
              <a:rPr lang="fr" sz="2000">
                <a:solidFill>
                  <a:schemeClr val="dk1"/>
                </a:solidFill>
              </a:rPr>
              <a:t>Integrating the human readable documentation in the validation process → deepen the relationship between validation and documentation</a:t>
            </a:r>
            <a:endParaRPr sz="2000">
              <a:solidFill>
                <a:schemeClr val="dk1"/>
              </a:solidFill>
            </a:endParaRPr>
          </a:p>
        </p:txBody>
      </p:sp>
      <p:cxnSp>
        <p:nvCxnSpPr>
          <p:cNvPr id="290" name="Shape 290"/>
          <p:cNvCxnSpPr/>
          <p:nvPr/>
        </p:nvCxnSpPr>
        <p:spPr>
          <a:xfrm>
            <a:off x="0" y="839940"/>
            <a:ext cx="1421700" cy="0"/>
          </a:xfrm>
          <a:prstGeom prst="straightConnector1">
            <a:avLst/>
          </a:prstGeom>
          <a:noFill/>
          <a:ln w="9525" cap="flat" cmpd="sng">
            <a:solidFill>
              <a:srgbClr val="CCCCCC"/>
            </a:solidFill>
            <a:prstDash val="solid"/>
            <a:round/>
            <a:headEnd type="none" w="med" len="med"/>
            <a:tailEnd type="none" w="med" len="med"/>
          </a:ln>
        </p:spPr>
      </p:cxnSp>
      <p:sp>
        <p:nvSpPr>
          <p:cNvPr id="291" name="Shape 291"/>
          <p:cNvSpPr txBox="1">
            <a:spLocks noGrp="1"/>
          </p:cNvSpPr>
          <p:nvPr>
            <p:ph type="ctrTitle" idx="4294967295"/>
          </p:nvPr>
        </p:nvSpPr>
        <p:spPr>
          <a:xfrm>
            <a:off x="1421700" y="319275"/>
            <a:ext cx="6689400" cy="768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t>… and EHRI</a:t>
            </a:r>
            <a:endParaRPr sz="3600"/>
          </a:p>
        </p:txBody>
      </p:sp>
      <p:cxnSp>
        <p:nvCxnSpPr>
          <p:cNvPr id="292" name="Shape 292"/>
          <p:cNvCxnSpPr/>
          <p:nvPr/>
        </p:nvCxnSpPr>
        <p:spPr>
          <a:xfrm>
            <a:off x="4157800" y="876075"/>
            <a:ext cx="4986300" cy="240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subTitle" idx="4294967295"/>
          </p:nvPr>
        </p:nvSpPr>
        <p:spPr>
          <a:xfrm>
            <a:off x="835050" y="1260975"/>
            <a:ext cx="7473900" cy="33837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1000"/>
              </a:spcBef>
              <a:spcAft>
                <a:spcPts val="0"/>
              </a:spcAft>
              <a:buClr>
                <a:schemeClr val="accent2"/>
              </a:buClr>
              <a:buSzPts val="2000"/>
              <a:buFont typeface="Quattrocento Sans"/>
              <a:buChar char="◉"/>
            </a:pPr>
            <a:r>
              <a:rPr lang="fr" sz="2000">
                <a:solidFill>
                  <a:schemeClr val="dk1"/>
                </a:solidFill>
              </a:rPr>
              <a:t>Use ODD to create specific EAD profiles</a:t>
            </a:r>
            <a:endParaRPr sz="2000">
              <a:solidFill>
                <a:schemeClr val="dk1"/>
              </a:solidFill>
            </a:endParaRPr>
          </a:p>
          <a:p>
            <a:pPr marL="914400" marR="0" lvl="1" indent="-355600" algn="l" rtl="0">
              <a:lnSpc>
                <a:spcPct val="115000"/>
              </a:lnSpc>
              <a:spcBef>
                <a:spcPts val="0"/>
              </a:spcBef>
              <a:spcAft>
                <a:spcPts val="0"/>
              </a:spcAft>
              <a:buClr>
                <a:schemeClr val="accent2"/>
              </a:buClr>
              <a:buSzPts val="2000"/>
              <a:buFont typeface="Quattrocento Sans"/>
              <a:buChar char="○"/>
            </a:pPr>
            <a:r>
              <a:rPr lang="fr" sz="2000">
                <a:solidFill>
                  <a:schemeClr val="dk1"/>
                </a:solidFill>
              </a:rPr>
              <a:t>Each new EAD profile =&gt; new ODD</a:t>
            </a:r>
            <a:endParaRPr>
              <a:solidFill>
                <a:schemeClr val="dk1"/>
              </a:solidFill>
            </a:endParaRPr>
          </a:p>
          <a:p>
            <a:pPr marL="914400" marR="0" lvl="1" indent="-355600" algn="l" rtl="0">
              <a:lnSpc>
                <a:spcPct val="115000"/>
              </a:lnSpc>
              <a:spcBef>
                <a:spcPts val="0"/>
              </a:spcBef>
              <a:spcAft>
                <a:spcPts val="0"/>
              </a:spcAft>
              <a:buClr>
                <a:schemeClr val="accent2"/>
              </a:buClr>
              <a:buSzPts val="2000"/>
              <a:buFont typeface="Quattrocento Sans"/>
              <a:buChar char="○"/>
            </a:pPr>
            <a:r>
              <a:rPr lang="fr" sz="2000">
                <a:solidFill>
                  <a:schemeClr val="dk1"/>
                </a:solidFill>
              </a:rPr>
              <a:t>Inheritance to the master source + possibility to modify the elements that have a different behaviour</a:t>
            </a:r>
            <a:endParaRPr>
              <a:solidFill>
                <a:schemeClr val="dk1"/>
              </a:solidFill>
            </a:endParaRPr>
          </a:p>
          <a:p>
            <a:pPr marL="457200" marR="0" lvl="0" indent="-355600" algn="l" rtl="0">
              <a:lnSpc>
                <a:spcPct val="115000"/>
              </a:lnSpc>
              <a:spcBef>
                <a:spcPts val="0"/>
              </a:spcBef>
              <a:spcAft>
                <a:spcPts val="0"/>
              </a:spcAft>
              <a:buClr>
                <a:schemeClr val="accent2"/>
              </a:buClr>
              <a:buSzPts val="2000"/>
              <a:buFont typeface="Quattrocento Sans"/>
              <a:buChar char="◉"/>
            </a:pPr>
            <a:r>
              <a:rPr lang="fr" sz="2000">
                <a:solidFill>
                  <a:schemeClr val="dk1"/>
                </a:solidFill>
              </a:rPr>
              <a:t>Don’t change the core EAD schema, but add more specific rules</a:t>
            </a:r>
            <a:endParaRPr sz="2000">
              <a:solidFill>
                <a:schemeClr val="dk1"/>
              </a:solidFill>
            </a:endParaRPr>
          </a:p>
          <a:p>
            <a:pPr marL="914400" marR="0" lvl="1" indent="-355600" algn="l" rtl="0">
              <a:lnSpc>
                <a:spcPct val="115000"/>
              </a:lnSpc>
              <a:spcBef>
                <a:spcPts val="0"/>
              </a:spcBef>
              <a:spcAft>
                <a:spcPts val="0"/>
              </a:spcAft>
              <a:buClr>
                <a:schemeClr val="accent2"/>
              </a:buClr>
              <a:buSzPts val="2000"/>
              <a:buFont typeface="Quattrocento Sans"/>
              <a:buChar char="○"/>
            </a:pPr>
            <a:r>
              <a:rPr lang="fr" sz="2000">
                <a:solidFill>
                  <a:schemeClr val="dk1"/>
                </a:solidFill>
              </a:rPr>
              <a:t>EAD schema (expressed in RelaxNG)</a:t>
            </a:r>
            <a:endParaRPr>
              <a:solidFill>
                <a:schemeClr val="dk1"/>
              </a:solidFill>
            </a:endParaRPr>
          </a:p>
          <a:p>
            <a:pPr marL="914400" marR="0" lvl="1" indent="-355600" algn="l" rtl="0">
              <a:lnSpc>
                <a:spcPct val="115000"/>
              </a:lnSpc>
              <a:spcBef>
                <a:spcPts val="0"/>
              </a:spcBef>
              <a:spcAft>
                <a:spcPts val="0"/>
              </a:spcAft>
              <a:buClr>
                <a:schemeClr val="accent2"/>
              </a:buClr>
              <a:buSzPts val="2000"/>
              <a:buFont typeface="Quattrocento Sans"/>
              <a:buChar char="○"/>
            </a:pPr>
            <a:r>
              <a:rPr lang="fr" sz="2000">
                <a:solidFill>
                  <a:schemeClr val="dk1"/>
                </a:solidFill>
              </a:rPr>
              <a:t>ISO Schematron rules</a:t>
            </a:r>
            <a:endParaRPr sz="2000">
              <a:solidFill>
                <a:schemeClr val="dk1"/>
              </a:solidFill>
            </a:endParaRPr>
          </a:p>
        </p:txBody>
      </p:sp>
      <p:sp>
        <p:nvSpPr>
          <p:cNvPr id="298" name="Shape 298"/>
          <p:cNvSpPr txBox="1">
            <a:spLocks noGrp="1"/>
          </p:cNvSpPr>
          <p:nvPr>
            <p:ph type="ctrTitle" idx="4294967295"/>
          </p:nvPr>
        </p:nvSpPr>
        <p:spPr>
          <a:xfrm>
            <a:off x="1116900" y="547875"/>
            <a:ext cx="6689400" cy="7689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fr" sz="3600">
                <a:solidFill>
                  <a:schemeClr val="dk1"/>
                </a:solidFill>
              </a:rPr>
              <a:t>Flexible and customizable methodology</a:t>
            </a:r>
            <a:endParaRPr sz="3600">
              <a:solidFill>
                <a:schemeClr val="dk1"/>
              </a:solidFill>
            </a:endParaRPr>
          </a:p>
          <a:p>
            <a:pPr marL="0" lvl="0" indent="0" rtl="0">
              <a:spcBef>
                <a:spcPts val="0"/>
              </a:spcBef>
              <a:spcAft>
                <a:spcPts val="0"/>
              </a:spcAft>
              <a:buNone/>
            </a:pPr>
            <a:endParaRPr sz="3600"/>
          </a:p>
        </p:txBody>
      </p:sp>
      <p:cxnSp>
        <p:nvCxnSpPr>
          <p:cNvPr id="299" name="Shape 299"/>
          <p:cNvCxnSpPr/>
          <p:nvPr/>
        </p:nvCxnSpPr>
        <p:spPr>
          <a:xfrm>
            <a:off x="4256375" y="894000"/>
            <a:ext cx="4887600" cy="63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cxnSp>
        <p:nvCxnSpPr>
          <p:cNvPr id="304" name="Shape 304"/>
          <p:cNvCxnSpPr/>
          <p:nvPr/>
        </p:nvCxnSpPr>
        <p:spPr>
          <a:xfrm>
            <a:off x="-533400" y="826890"/>
            <a:ext cx="1421700" cy="0"/>
          </a:xfrm>
          <a:prstGeom prst="straightConnector1">
            <a:avLst/>
          </a:prstGeom>
          <a:noFill/>
          <a:ln w="9525" cap="flat" cmpd="sng">
            <a:solidFill>
              <a:srgbClr val="CCCCCC"/>
            </a:solidFill>
            <a:prstDash val="solid"/>
            <a:round/>
            <a:headEnd type="none" w="med" len="med"/>
            <a:tailEnd type="none" w="med" len="med"/>
          </a:ln>
        </p:spPr>
      </p:cxnSp>
      <p:sp>
        <p:nvSpPr>
          <p:cNvPr id="305" name="Shape 305"/>
          <p:cNvSpPr txBox="1">
            <a:spLocks noGrp="1"/>
          </p:cNvSpPr>
          <p:nvPr>
            <p:ph type="ctrTitle" idx="4294967295"/>
          </p:nvPr>
        </p:nvSpPr>
        <p:spPr>
          <a:xfrm>
            <a:off x="888300" y="319275"/>
            <a:ext cx="6689400" cy="768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t>Flexible and customizable methodology</a:t>
            </a:r>
            <a:endParaRPr sz="3600"/>
          </a:p>
        </p:txBody>
      </p:sp>
      <p:cxnSp>
        <p:nvCxnSpPr>
          <p:cNvPr id="306" name="Shape 306"/>
          <p:cNvCxnSpPr/>
          <p:nvPr/>
        </p:nvCxnSpPr>
        <p:spPr>
          <a:xfrm>
            <a:off x="3925075" y="895950"/>
            <a:ext cx="6353400" cy="23700"/>
          </a:xfrm>
          <a:prstGeom prst="straightConnector1">
            <a:avLst/>
          </a:prstGeom>
          <a:noFill/>
          <a:ln w="9525" cap="flat" cmpd="sng">
            <a:solidFill>
              <a:srgbClr val="CCCCCC"/>
            </a:solidFill>
            <a:prstDash val="solid"/>
            <a:round/>
            <a:headEnd type="none" w="med" len="med"/>
            <a:tailEnd type="none" w="med" len="med"/>
          </a:ln>
        </p:spPr>
      </p:cxnSp>
      <p:sp>
        <p:nvSpPr>
          <p:cNvPr id="307" name="Shape 307"/>
          <p:cNvSpPr txBox="1"/>
          <p:nvPr/>
        </p:nvSpPr>
        <p:spPr>
          <a:xfrm>
            <a:off x="1003300" y="1828800"/>
            <a:ext cx="1790700" cy="6381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EAD</a:t>
            </a:r>
            <a:r>
              <a:rPr lang="fr" sz="1800"/>
              <a:t> </a:t>
            </a:r>
            <a:r>
              <a:rPr lang="fr" sz="1800" b="0" i="0" u="none">
                <a:solidFill>
                  <a:srgbClr val="000000"/>
                </a:solidFill>
                <a:latin typeface="Arial"/>
                <a:ea typeface="Arial"/>
                <a:cs typeface="Arial"/>
                <a:sym typeface="Arial"/>
              </a:rPr>
              <a:t>ODD</a:t>
            </a:r>
            <a:endParaRPr/>
          </a:p>
        </p:txBody>
      </p:sp>
      <p:sp>
        <p:nvSpPr>
          <p:cNvPr id="308" name="Shape 308"/>
          <p:cNvSpPr txBox="1"/>
          <p:nvPr/>
        </p:nvSpPr>
        <p:spPr>
          <a:xfrm>
            <a:off x="990600" y="3648075"/>
            <a:ext cx="1790700" cy="6381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EHRI EAD ODD</a:t>
            </a:r>
            <a:endParaRPr/>
          </a:p>
        </p:txBody>
      </p:sp>
      <p:sp>
        <p:nvSpPr>
          <p:cNvPr id="309" name="Shape 309"/>
          <p:cNvSpPr txBox="1"/>
          <p:nvPr/>
        </p:nvSpPr>
        <p:spPr>
          <a:xfrm>
            <a:off x="4297350" y="1203875"/>
            <a:ext cx="2985000" cy="8724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EAD Schema</a:t>
            </a:r>
            <a:endParaRPr/>
          </a:p>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(RelaxNG, XML schema, DTD)</a:t>
            </a:r>
            <a:endParaRPr/>
          </a:p>
        </p:txBody>
      </p:sp>
      <p:sp>
        <p:nvSpPr>
          <p:cNvPr id="310" name="Shape 310"/>
          <p:cNvSpPr txBox="1"/>
          <p:nvPr/>
        </p:nvSpPr>
        <p:spPr>
          <a:xfrm>
            <a:off x="4297350" y="2138375"/>
            <a:ext cx="2985000" cy="7689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EAD Tag library</a:t>
            </a:r>
            <a:endParaRPr/>
          </a:p>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(HTML, PDF, eB</a:t>
            </a:r>
            <a:r>
              <a:rPr lang="fr" sz="1800"/>
              <a:t>o</a:t>
            </a:r>
            <a:r>
              <a:rPr lang="fr" sz="1800" b="0" i="0" u="none">
                <a:solidFill>
                  <a:srgbClr val="000000"/>
                </a:solidFill>
                <a:latin typeface="Arial"/>
                <a:ea typeface="Arial"/>
                <a:cs typeface="Arial"/>
                <a:sym typeface="Arial"/>
              </a:rPr>
              <a:t>ok, …)</a:t>
            </a:r>
            <a:endParaRPr/>
          </a:p>
        </p:txBody>
      </p:sp>
      <p:sp>
        <p:nvSpPr>
          <p:cNvPr id="311" name="Shape 311"/>
          <p:cNvSpPr txBox="1"/>
          <p:nvPr/>
        </p:nvSpPr>
        <p:spPr>
          <a:xfrm>
            <a:off x="4297345" y="4037395"/>
            <a:ext cx="2985000" cy="9681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EHRI EAD</a:t>
            </a:r>
            <a:endParaRPr/>
          </a:p>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Tag Library</a:t>
            </a:r>
            <a:endParaRPr/>
          </a:p>
        </p:txBody>
      </p:sp>
      <p:cxnSp>
        <p:nvCxnSpPr>
          <p:cNvPr id="312" name="Shape 312"/>
          <p:cNvCxnSpPr/>
          <p:nvPr/>
        </p:nvCxnSpPr>
        <p:spPr>
          <a:xfrm rot="10800000" flipH="1">
            <a:off x="2781300" y="3604747"/>
            <a:ext cx="1527300" cy="372600"/>
          </a:xfrm>
          <a:prstGeom prst="straightConnector1">
            <a:avLst/>
          </a:prstGeom>
          <a:noFill/>
          <a:ln w="9525" cap="flat" cmpd="sng">
            <a:solidFill>
              <a:srgbClr val="000000"/>
            </a:solidFill>
            <a:prstDash val="solid"/>
            <a:miter lim="800000"/>
            <a:headEnd type="none" w="med" len="med"/>
            <a:tailEnd type="stealth" w="med" len="med"/>
          </a:ln>
        </p:spPr>
      </p:cxnSp>
      <p:cxnSp>
        <p:nvCxnSpPr>
          <p:cNvPr id="313" name="Shape 313"/>
          <p:cNvCxnSpPr>
            <a:stCxn id="307" idx="2"/>
            <a:endCxn id="308" idx="0"/>
          </p:cNvCxnSpPr>
          <p:nvPr/>
        </p:nvCxnSpPr>
        <p:spPr>
          <a:xfrm flipH="1">
            <a:off x="1886050" y="2466900"/>
            <a:ext cx="12600" cy="1181100"/>
          </a:xfrm>
          <a:prstGeom prst="straightConnector1">
            <a:avLst/>
          </a:prstGeom>
          <a:noFill/>
          <a:ln w="38100" cap="flat" cmpd="sng">
            <a:solidFill>
              <a:schemeClr val="dk1"/>
            </a:solidFill>
            <a:prstDash val="solid"/>
            <a:miter lim="800000"/>
            <a:headEnd type="none" w="med" len="med"/>
            <a:tailEnd type="stealth" w="med" len="med"/>
          </a:ln>
          <a:effectLst>
            <a:outerShdw blurRad="63500" dist="23000" dir="5400000">
              <a:srgbClr val="808080">
                <a:alpha val="34900"/>
              </a:srgbClr>
            </a:outerShdw>
          </a:effectLst>
        </p:spPr>
      </p:cxnSp>
      <p:sp>
        <p:nvSpPr>
          <p:cNvPr id="314" name="Shape 314"/>
          <p:cNvSpPr txBox="1"/>
          <p:nvPr/>
        </p:nvSpPr>
        <p:spPr>
          <a:xfrm>
            <a:off x="4308475" y="3134700"/>
            <a:ext cx="2985000" cy="8550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EHRI EAD Schema</a:t>
            </a:r>
            <a:endParaRPr/>
          </a:p>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(RelaxNG+ schematron)</a:t>
            </a:r>
            <a:endParaRPr/>
          </a:p>
        </p:txBody>
      </p:sp>
      <p:cxnSp>
        <p:nvCxnSpPr>
          <p:cNvPr id="315" name="Shape 315"/>
          <p:cNvCxnSpPr/>
          <p:nvPr/>
        </p:nvCxnSpPr>
        <p:spPr>
          <a:xfrm>
            <a:off x="2781300" y="3967163"/>
            <a:ext cx="1516200" cy="313200"/>
          </a:xfrm>
          <a:prstGeom prst="straightConnector1">
            <a:avLst/>
          </a:prstGeom>
          <a:noFill/>
          <a:ln w="9525" cap="flat" cmpd="sng">
            <a:solidFill>
              <a:srgbClr val="000000"/>
            </a:solidFill>
            <a:prstDash val="solid"/>
            <a:miter lim="800000"/>
            <a:headEnd type="none" w="med" len="med"/>
            <a:tailEnd type="stealth" w="med" len="med"/>
          </a:ln>
        </p:spPr>
      </p:cxnSp>
      <p:cxnSp>
        <p:nvCxnSpPr>
          <p:cNvPr id="316" name="Shape 316"/>
          <p:cNvCxnSpPr/>
          <p:nvPr/>
        </p:nvCxnSpPr>
        <p:spPr>
          <a:xfrm rot="10800000" flipH="1">
            <a:off x="2781300" y="1765762"/>
            <a:ext cx="1527300" cy="372600"/>
          </a:xfrm>
          <a:prstGeom prst="straightConnector1">
            <a:avLst/>
          </a:prstGeom>
          <a:noFill/>
          <a:ln w="9525" cap="flat" cmpd="sng">
            <a:solidFill>
              <a:srgbClr val="000000"/>
            </a:solidFill>
            <a:prstDash val="solid"/>
            <a:miter lim="800000"/>
            <a:headEnd type="none" w="med" len="med"/>
            <a:tailEnd type="stealth" w="med" len="med"/>
          </a:ln>
        </p:spPr>
      </p:cxnSp>
      <p:cxnSp>
        <p:nvCxnSpPr>
          <p:cNvPr id="317" name="Shape 317"/>
          <p:cNvCxnSpPr/>
          <p:nvPr/>
        </p:nvCxnSpPr>
        <p:spPr>
          <a:xfrm>
            <a:off x="2781300" y="2128177"/>
            <a:ext cx="1516200" cy="313200"/>
          </a:xfrm>
          <a:prstGeom prst="straightConnector1">
            <a:avLst/>
          </a:prstGeom>
          <a:noFill/>
          <a:ln w="9525" cap="flat" cmpd="sng">
            <a:solidFill>
              <a:srgbClr val="000000"/>
            </a:solidFill>
            <a:prstDash val="solid"/>
            <a:miter lim="800000"/>
            <a:headEnd type="none" w="med" len="med"/>
            <a:tailEnd type="stealth" w="med" len="med"/>
          </a:ln>
        </p:spPr>
      </p:cxnSp>
      <p:sp>
        <p:nvSpPr>
          <p:cNvPr id="318" name="Shape 318"/>
          <p:cNvSpPr txBox="1"/>
          <p:nvPr/>
        </p:nvSpPr>
        <p:spPr>
          <a:xfrm>
            <a:off x="3311050" y="1933375"/>
            <a:ext cx="5161500" cy="602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fr"/>
              <a:t>generates</a:t>
            </a:r>
            <a:endParaRPr/>
          </a:p>
        </p:txBody>
      </p:sp>
      <p:sp>
        <p:nvSpPr>
          <p:cNvPr id="319" name="Shape 319"/>
          <p:cNvSpPr txBox="1"/>
          <p:nvPr/>
        </p:nvSpPr>
        <p:spPr>
          <a:xfrm>
            <a:off x="3311050" y="3762175"/>
            <a:ext cx="5161500" cy="60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
              <a:t>generates</a:t>
            </a:r>
            <a:endParaRPr/>
          </a:p>
        </p:txBody>
      </p:sp>
      <p:sp>
        <p:nvSpPr>
          <p:cNvPr id="320" name="Shape 320"/>
          <p:cNvSpPr txBox="1"/>
          <p:nvPr/>
        </p:nvSpPr>
        <p:spPr>
          <a:xfrm>
            <a:off x="1115575" y="2789100"/>
            <a:ext cx="5161500" cy="602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fr"/>
              <a:t>inherits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subTitle" idx="4294967295"/>
          </p:nvPr>
        </p:nvSpPr>
        <p:spPr>
          <a:xfrm>
            <a:off x="835050" y="1308125"/>
            <a:ext cx="7473900" cy="3383700"/>
          </a:xfrm>
          <a:prstGeom prst="rect">
            <a:avLst/>
          </a:prstGeom>
        </p:spPr>
        <p:txBody>
          <a:bodyPr spcFirstLastPara="1" wrap="square" lIns="91425" tIns="91425" rIns="91425" bIns="91425" anchor="t" anchorCtr="0">
            <a:noAutofit/>
          </a:bodyPr>
          <a:lstStyle/>
          <a:p>
            <a:pPr marL="457200" lvl="0" indent="-355600" rtl="0">
              <a:lnSpc>
                <a:spcPct val="115000"/>
              </a:lnSpc>
              <a:spcBef>
                <a:spcPts val="1000"/>
              </a:spcBef>
              <a:spcAft>
                <a:spcPts val="0"/>
              </a:spcAft>
              <a:buClr>
                <a:srgbClr val="FFCD00"/>
              </a:buClr>
              <a:buSzPts val="2000"/>
              <a:buChar char="◉"/>
            </a:pPr>
            <a:r>
              <a:rPr lang="fr" sz="2000">
                <a:solidFill>
                  <a:schemeClr val="dk1"/>
                </a:solidFill>
              </a:rPr>
              <a:t>Innovative way of </a:t>
            </a:r>
            <a:r>
              <a:rPr lang="fr" sz="2000" b="1">
                <a:solidFill>
                  <a:schemeClr val="dk1"/>
                </a:solidFill>
              </a:rPr>
              <a:t>managing heterogeneity</a:t>
            </a:r>
            <a:r>
              <a:rPr lang="fr" sz="2000">
                <a:solidFill>
                  <a:schemeClr val="dk1"/>
                </a:solidFill>
              </a:rPr>
              <a:t> of EAD;</a:t>
            </a:r>
            <a:endParaRPr sz="2000">
              <a:solidFill>
                <a:schemeClr val="dk1"/>
              </a:solidFill>
            </a:endParaRPr>
          </a:p>
          <a:p>
            <a:pPr marL="457200" lvl="0" indent="-355600" rtl="0">
              <a:lnSpc>
                <a:spcPct val="115000"/>
              </a:lnSpc>
              <a:spcBef>
                <a:spcPts val="0"/>
              </a:spcBef>
              <a:spcAft>
                <a:spcPts val="0"/>
              </a:spcAft>
              <a:buClr>
                <a:srgbClr val="FFCD00"/>
              </a:buClr>
              <a:buSzPts val="2000"/>
              <a:buChar char="◉"/>
            </a:pPr>
            <a:r>
              <a:rPr lang="fr" sz="2000" b="1">
                <a:solidFill>
                  <a:schemeClr val="dk1"/>
                </a:solidFill>
              </a:rPr>
              <a:t>Documented and reusable</a:t>
            </a:r>
            <a:r>
              <a:rPr lang="fr" sz="2000">
                <a:solidFill>
                  <a:schemeClr val="dk1"/>
                </a:solidFill>
              </a:rPr>
              <a:t>, via the Standardization survival kit (SSK);</a:t>
            </a:r>
            <a:endParaRPr sz="2000">
              <a:solidFill>
                <a:schemeClr val="dk1"/>
              </a:solidFill>
            </a:endParaRPr>
          </a:p>
          <a:p>
            <a:pPr marL="457200" lvl="0" indent="-355600" rtl="0">
              <a:lnSpc>
                <a:spcPct val="115000"/>
              </a:lnSpc>
              <a:spcBef>
                <a:spcPts val="0"/>
              </a:spcBef>
              <a:spcAft>
                <a:spcPts val="0"/>
              </a:spcAft>
              <a:buClr>
                <a:srgbClr val="FFCD00"/>
              </a:buClr>
              <a:buSzPts val="2000"/>
              <a:buChar char="◉"/>
            </a:pPr>
            <a:r>
              <a:rPr lang="fr" sz="2000">
                <a:solidFill>
                  <a:schemeClr val="dk1"/>
                </a:solidFill>
              </a:rPr>
              <a:t>Open platform for hosting resources related to metadata standards, curated in research scenarios.</a:t>
            </a:r>
            <a:endParaRPr/>
          </a:p>
        </p:txBody>
      </p:sp>
      <p:cxnSp>
        <p:nvCxnSpPr>
          <p:cNvPr id="131" name="Shape 131"/>
          <p:cNvCxnSpPr/>
          <p:nvPr/>
        </p:nvCxnSpPr>
        <p:spPr>
          <a:xfrm>
            <a:off x="0" y="839940"/>
            <a:ext cx="1421700" cy="0"/>
          </a:xfrm>
          <a:prstGeom prst="straightConnector1">
            <a:avLst/>
          </a:prstGeom>
          <a:noFill/>
          <a:ln w="9525" cap="flat" cmpd="sng">
            <a:solidFill>
              <a:srgbClr val="CCCCCC"/>
            </a:solidFill>
            <a:prstDash val="solid"/>
            <a:round/>
            <a:headEnd type="none" w="med" len="med"/>
            <a:tailEnd type="none" w="med" len="med"/>
          </a:ln>
        </p:spPr>
      </p:cxnSp>
      <p:sp>
        <p:nvSpPr>
          <p:cNvPr id="132" name="Shape 132"/>
          <p:cNvSpPr txBox="1">
            <a:spLocks noGrp="1"/>
          </p:cNvSpPr>
          <p:nvPr>
            <p:ph type="ctrTitle" idx="4294967295"/>
          </p:nvPr>
        </p:nvSpPr>
        <p:spPr>
          <a:xfrm>
            <a:off x="1406925" y="326175"/>
            <a:ext cx="3158400" cy="768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t>Outline</a:t>
            </a:r>
            <a:endParaRPr sz="3600"/>
          </a:p>
        </p:txBody>
      </p:sp>
      <p:cxnSp>
        <p:nvCxnSpPr>
          <p:cNvPr id="133" name="Shape 133"/>
          <p:cNvCxnSpPr/>
          <p:nvPr/>
        </p:nvCxnSpPr>
        <p:spPr>
          <a:xfrm rot="10800000" flipH="1">
            <a:off x="3263900" y="823750"/>
            <a:ext cx="5880300" cy="81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Shape 326"/>
          <p:cNvSpPr txBox="1"/>
          <p:nvPr/>
        </p:nvSpPr>
        <p:spPr>
          <a:xfrm>
            <a:off x="332525" y="1098750"/>
            <a:ext cx="8911500" cy="4033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100" dirty="0"/>
          </a:p>
          <a:p>
            <a:pPr marL="0" marR="0" lvl="0" indent="0" algn="l" rtl="0">
              <a:lnSpc>
                <a:spcPct val="100000"/>
              </a:lnSpc>
              <a:spcBef>
                <a:spcPts val="0"/>
              </a:spcBef>
              <a:spcAft>
                <a:spcPts val="0"/>
              </a:spcAft>
              <a:buNone/>
            </a:pPr>
            <a:endParaRPr sz="1100" dirty="0"/>
          </a:p>
          <a:p>
            <a:pPr marL="0" marR="0" lvl="0" indent="0" algn="l" rtl="0">
              <a:lnSpc>
                <a:spcPct val="100000"/>
              </a:lnSpc>
              <a:spcBef>
                <a:spcPts val="0"/>
              </a:spcBef>
              <a:spcAft>
                <a:spcPts val="0"/>
              </a:spcAft>
              <a:buClr>
                <a:schemeClr val="dk1"/>
              </a:buClr>
              <a:buSzPts val="1100"/>
              <a:buFont typeface="Arial"/>
              <a:buNone/>
            </a:pPr>
            <a:r>
              <a:rPr lang="fr" sz="1100" dirty="0"/>
              <a:t>&lt;schemaSpec </a:t>
            </a:r>
            <a:r>
              <a:rPr lang="fr" sz="1100" dirty="0">
                <a:solidFill>
                  <a:srgbClr val="FF0000"/>
                </a:solidFill>
              </a:rPr>
              <a:t>ident=</a:t>
            </a:r>
            <a:r>
              <a:rPr lang="fr" sz="1100" dirty="0">
                <a:solidFill>
                  <a:srgbClr val="FF9900"/>
                </a:solidFill>
              </a:rPr>
              <a:t>"EHRI_EAD" </a:t>
            </a:r>
            <a:r>
              <a:rPr lang="fr" sz="1100" dirty="0">
                <a:solidFill>
                  <a:srgbClr val="FF0000"/>
                </a:solidFill>
              </a:rPr>
              <a:t>start=</a:t>
            </a:r>
            <a:r>
              <a:rPr lang="fr" sz="1100" dirty="0">
                <a:solidFill>
                  <a:srgbClr val="FF9900"/>
                </a:solidFill>
              </a:rPr>
              <a:t>"ead"</a:t>
            </a:r>
            <a:r>
              <a:rPr lang="fr" sz="1100" dirty="0"/>
              <a:t> </a:t>
            </a:r>
            <a:r>
              <a:rPr lang="fr" sz="1100" dirty="0">
                <a:solidFill>
                  <a:srgbClr val="FF0000"/>
                </a:solidFill>
              </a:rPr>
              <a:t>ns=</a:t>
            </a:r>
            <a:r>
              <a:rPr lang="fr" sz="1100" dirty="0">
                <a:solidFill>
                  <a:srgbClr val="FF9900"/>
                </a:solidFill>
              </a:rPr>
              <a:t>"urn:isbn:1-931666_22_9"</a:t>
            </a:r>
            <a:endParaRPr sz="1100" dirty="0"/>
          </a:p>
          <a:p>
            <a:pPr marL="0" marR="0" lvl="0" indent="0" algn="l" rtl="0">
              <a:lnSpc>
                <a:spcPct val="100000"/>
              </a:lnSpc>
              <a:spcBef>
                <a:spcPts val="0"/>
              </a:spcBef>
              <a:spcAft>
                <a:spcPts val="0"/>
              </a:spcAft>
              <a:buClr>
                <a:schemeClr val="dk1"/>
              </a:buClr>
              <a:buSzPts val="1100"/>
              <a:buFont typeface="Arial"/>
              <a:buNone/>
            </a:pPr>
            <a:r>
              <a:rPr lang="fr" sz="1100" dirty="0">
                <a:solidFill>
                  <a:srgbClr val="FF0000"/>
                </a:solidFill>
              </a:rPr>
              <a:t>source=</a:t>
            </a:r>
            <a:r>
              <a:rPr lang="fr" sz="1100" dirty="0">
                <a:solidFill>
                  <a:srgbClr val="FF9900"/>
                </a:solidFill>
              </a:rPr>
              <a:t>"</a:t>
            </a:r>
            <a:r>
              <a:rPr lang="fr" sz="1100" u="sng" dirty="0">
                <a:solidFill>
                  <a:schemeClr val="hlink"/>
                </a:solidFill>
                <a:hlinkClick r:id="rId3"/>
              </a:rPr>
              <a:t>https://raw.githubusercontent.com/ParthenosWP4/standardsLibrary/master/archivalDescription/EAD/odd/EADSpec.xml</a:t>
            </a:r>
            <a:r>
              <a:rPr lang="fr" sz="1100" dirty="0">
                <a:solidFill>
                  <a:srgbClr val="FF9900"/>
                </a:solidFill>
              </a:rPr>
              <a:t>"</a:t>
            </a:r>
            <a:r>
              <a:rPr lang="fr" sz="1100" dirty="0"/>
              <a:t>&gt;</a:t>
            </a:r>
            <a:endParaRPr sz="1100" dirty="0"/>
          </a:p>
          <a:p>
            <a:pPr marL="0" marR="0" lvl="0" indent="457200" algn="l" rtl="0">
              <a:lnSpc>
                <a:spcPct val="100000"/>
              </a:lnSpc>
              <a:spcBef>
                <a:spcPts val="0"/>
              </a:spcBef>
              <a:spcAft>
                <a:spcPts val="0"/>
              </a:spcAft>
              <a:buNone/>
            </a:pPr>
            <a:r>
              <a:rPr lang="fr" sz="1100" dirty="0"/>
              <a:t>…</a:t>
            </a:r>
            <a:endParaRPr sz="1100" dirty="0"/>
          </a:p>
          <a:p>
            <a:pPr marL="0" marR="0" lvl="0" indent="457200" algn="l" rtl="0">
              <a:lnSpc>
                <a:spcPct val="100000"/>
              </a:lnSpc>
              <a:spcBef>
                <a:spcPts val="0"/>
              </a:spcBef>
              <a:spcAft>
                <a:spcPts val="0"/>
              </a:spcAft>
              <a:buClr>
                <a:schemeClr val="dk1"/>
              </a:buClr>
              <a:buSzPts val="1100"/>
              <a:buFont typeface="Arial"/>
              <a:buNone/>
            </a:pPr>
            <a:r>
              <a:rPr lang="fr" sz="1100" dirty="0"/>
              <a:t>&lt;elementSpec </a:t>
            </a:r>
            <a:r>
              <a:rPr lang="fr" sz="1100" dirty="0">
                <a:solidFill>
                  <a:srgbClr val="FF0000"/>
                </a:solidFill>
              </a:rPr>
              <a:t>ident=</a:t>
            </a:r>
            <a:r>
              <a:rPr lang="fr" sz="1100" dirty="0">
                <a:solidFill>
                  <a:srgbClr val="FF9900"/>
                </a:solidFill>
              </a:rPr>
              <a:t>"altformavail"</a:t>
            </a:r>
            <a:r>
              <a:rPr lang="fr" sz="1100" dirty="0"/>
              <a:t> </a:t>
            </a:r>
            <a:r>
              <a:rPr lang="fr" sz="1100" dirty="0">
                <a:solidFill>
                  <a:srgbClr val="FF0000"/>
                </a:solidFill>
              </a:rPr>
              <a:t>module=</a:t>
            </a:r>
            <a:r>
              <a:rPr lang="fr" sz="1100" dirty="0">
                <a:solidFill>
                  <a:srgbClr val="FF9900"/>
                </a:solidFill>
              </a:rPr>
              <a:t>"EAD"</a:t>
            </a:r>
            <a:r>
              <a:rPr lang="fr" sz="1100" dirty="0"/>
              <a:t> </a:t>
            </a:r>
            <a:r>
              <a:rPr lang="fr" sz="1100" b="1" i="1" u="sng" dirty="0">
                <a:solidFill>
                  <a:srgbClr val="FF0000"/>
                </a:solidFill>
              </a:rPr>
              <a:t>mode=</a:t>
            </a:r>
            <a:r>
              <a:rPr lang="fr" sz="1100" b="1" i="1" u="sng" dirty="0">
                <a:solidFill>
                  <a:srgbClr val="FF9900"/>
                </a:solidFill>
              </a:rPr>
              <a:t>"change"</a:t>
            </a:r>
            <a:r>
              <a:rPr lang="fr" sz="1100" dirty="0"/>
              <a:t>&gt;</a:t>
            </a:r>
            <a:endParaRPr sz="1100" dirty="0"/>
          </a:p>
          <a:p>
            <a:pPr marL="0" marR="0" lvl="0" indent="457200" algn="l" rtl="0">
              <a:lnSpc>
                <a:spcPct val="100000"/>
              </a:lnSpc>
              <a:spcBef>
                <a:spcPts val="0"/>
              </a:spcBef>
              <a:spcAft>
                <a:spcPts val="0"/>
              </a:spcAft>
              <a:buClr>
                <a:schemeClr val="dk1"/>
              </a:buClr>
              <a:buSzPts val="1100"/>
              <a:buFont typeface="Arial"/>
              <a:buNone/>
            </a:pPr>
            <a:r>
              <a:rPr lang="fr" sz="1100" dirty="0"/>
              <a:t>        	&lt;constraintSpec </a:t>
            </a:r>
            <a:r>
              <a:rPr lang="fr" sz="1100" dirty="0">
                <a:solidFill>
                  <a:srgbClr val="FF0000"/>
                </a:solidFill>
              </a:rPr>
              <a:t>ident=</a:t>
            </a:r>
            <a:r>
              <a:rPr lang="fr" sz="1100" dirty="0">
                <a:solidFill>
                  <a:srgbClr val="FF9900"/>
                </a:solidFill>
              </a:rPr>
              <a:t>"copyLinking"</a:t>
            </a:r>
            <a:r>
              <a:rPr lang="fr" sz="1100" dirty="0"/>
              <a:t> </a:t>
            </a:r>
            <a:r>
              <a:rPr lang="fr" sz="1100" dirty="0">
                <a:solidFill>
                  <a:srgbClr val="FF0000"/>
                </a:solidFill>
              </a:rPr>
              <a:t>scheme=</a:t>
            </a:r>
            <a:r>
              <a:rPr lang="fr" sz="1100" dirty="0">
                <a:solidFill>
                  <a:srgbClr val="FF9900"/>
                </a:solidFill>
              </a:rPr>
              <a:t>"isoschematron"</a:t>
            </a:r>
            <a:r>
              <a:rPr lang="fr" sz="1100" dirty="0"/>
              <a:t> </a:t>
            </a:r>
            <a:r>
              <a:rPr lang="fr" sz="1100" dirty="0">
                <a:solidFill>
                  <a:srgbClr val="FF0000"/>
                </a:solidFill>
              </a:rPr>
              <a:t>type=</a:t>
            </a:r>
            <a:r>
              <a:rPr lang="fr" sz="1100" dirty="0">
                <a:solidFill>
                  <a:srgbClr val="FF9900"/>
                </a:solidFill>
              </a:rPr>
              <a:t>"EHRI"</a:t>
            </a:r>
            <a:r>
              <a:rPr lang="fr" sz="1100" dirty="0"/>
              <a:t> </a:t>
            </a:r>
            <a:r>
              <a:rPr lang="fr" sz="1100" b="1" i="1" u="sng" dirty="0">
                <a:solidFill>
                  <a:srgbClr val="FF0000"/>
                </a:solidFill>
              </a:rPr>
              <a:t>mode=</a:t>
            </a:r>
            <a:r>
              <a:rPr lang="fr" sz="1100" b="1" i="1" u="sng" dirty="0">
                <a:solidFill>
                  <a:srgbClr val="FF9900"/>
                </a:solidFill>
              </a:rPr>
              <a:t>"add"</a:t>
            </a:r>
            <a:r>
              <a:rPr lang="fr" sz="1100" dirty="0"/>
              <a:t>&gt;</a:t>
            </a:r>
            <a:endParaRPr sz="1100" dirty="0"/>
          </a:p>
          <a:p>
            <a:pPr marL="0" marR="0" lvl="0" indent="457200" algn="l" rtl="0">
              <a:lnSpc>
                <a:spcPct val="100000"/>
              </a:lnSpc>
              <a:spcBef>
                <a:spcPts val="0"/>
              </a:spcBef>
              <a:spcAft>
                <a:spcPts val="0"/>
              </a:spcAft>
              <a:buClr>
                <a:schemeClr val="dk1"/>
              </a:buClr>
              <a:buSzPts val="1100"/>
              <a:buFont typeface="Arial"/>
              <a:buNone/>
            </a:pPr>
            <a:r>
              <a:rPr lang="fr" sz="1100" dirty="0"/>
              <a:t>          		&lt;desc&gt;</a:t>
            </a:r>
            <a:r>
              <a:rPr lang="fr" sz="1100" dirty="0">
                <a:solidFill>
                  <a:srgbClr val="0000FF"/>
                </a:solidFill>
              </a:rPr>
              <a:t>If the element </a:t>
            </a:r>
            <a:r>
              <a:rPr lang="fr" sz="1100" dirty="0"/>
              <a:t>&lt;gi&gt;</a:t>
            </a:r>
            <a:r>
              <a:rPr lang="fr" sz="1100" dirty="0">
                <a:solidFill>
                  <a:srgbClr val="0000FF"/>
                </a:solidFill>
              </a:rPr>
              <a:t>altformavail</a:t>
            </a:r>
            <a:r>
              <a:rPr lang="fr" sz="1100" dirty="0"/>
              <a:t>&lt;/gi&gt;</a:t>
            </a:r>
            <a:r>
              <a:rPr lang="fr" sz="1100" dirty="0">
                <a:solidFill>
                  <a:srgbClr val="0000FF"/>
                </a:solidFill>
              </a:rPr>
              <a:t> is not empty, you COULD try to identify if</a:t>
            </a:r>
            <a:endParaRPr sz="1100" dirty="0">
              <a:solidFill>
                <a:srgbClr val="0000FF"/>
              </a:solidFill>
            </a:endParaRPr>
          </a:p>
          <a:p>
            <a:pPr marL="0" marR="0" lvl="0" indent="457200" algn="l" rtl="0">
              <a:lnSpc>
                <a:spcPct val="100000"/>
              </a:lnSpc>
              <a:spcBef>
                <a:spcPts val="0"/>
              </a:spcBef>
              <a:spcAft>
                <a:spcPts val="0"/>
              </a:spcAft>
              <a:buClr>
                <a:schemeClr val="dk1"/>
              </a:buClr>
              <a:buSzPts val="1100"/>
              <a:buFont typeface="Arial"/>
              <a:buNone/>
            </a:pPr>
            <a:r>
              <a:rPr lang="fr" sz="1100" dirty="0">
                <a:solidFill>
                  <a:srgbClr val="0000FF"/>
                </a:solidFill>
              </a:rPr>
              <a:t>            	the originals are present in the EHRI portal and make a link between the two</a:t>
            </a:r>
            <a:endParaRPr sz="1100" dirty="0">
              <a:solidFill>
                <a:srgbClr val="0000FF"/>
              </a:solidFill>
            </a:endParaRPr>
          </a:p>
          <a:p>
            <a:pPr marL="0" marR="0" lvl="0" indent="457200" algn="l" rtl="0">
              <a:lnSpc>
                <a:spcPct val="100000"/>
              </a:lnSpc>
              <a:spcBef>
                <a:spcPts val="0"/>
              </a:spcBef>
              <a:spcAft>
                <a:spcPts val="0"/>
              </a:spcAft>
              <a:buClr>
                <a:schemeClr val="dk1"/>
              </a:buClr>
              <a:buSzPts val="1100"/>
              <a:buFont typeface="Arial"/>
              <a:buNone/>
            </a:pPr>
            <a:r>
              <a:rPr lang="fr" sz="1100" dirty="0">
                <a:solidFill>
                  <a:srgbClr val="0000FF"/>
                </a:solidFill>
              </a:rPr>
              <a:t>            	descriptions.</a:t>
            </a:r>
            <a:r>
              <a:rPr lang="fr" sz="1100" dirty="0"/>
              <a:t>&lt;/desc&gt;</a:t>
            </a:r>
            <a:endParaRPr sz="1100" dirty="0"/>
          </a:p>
          <a:p>
            <a:pPr marL="0" marR="0" lvl="0" indent="457200" algn="l" rtl="0">
              <a:lnSpc>
                <a:spcPct val="100000"/>
              </a:lnSpc>
              <a:spcBef>
                <a:spcPts val="0"/>
              </a:spcBef>
              <a:spcAft>
                <a:spcPts val="0"/>
              </a:spcAft>
              <a:buClr>
                <a:schemeClr val="dk1"/>
              </a:buClr>
              <a:buSzPts val="1100"/>
              <a:buFont typeface="Arial"/>
              <a:buNone/>
            </a:pPr>
            <a:r>
              <a:rPr lang="fr" sz="1100" dirty="0"/>
              <a:t>          		&lt;constraint&gt;</a:t>
            </a:r>
            <a:endParaRPr sz="1100" dirty="0"/>
          </a:p>
          <a:p>
            <a:pPr marL="0" marR="0" lvl="0" indent="457200" algn="l" rtl="0">
              <a:lnSpc>
                <a:spcPct val="100000"/>
              </a:lnSpc>
              <a:spcBef>
                <a:spcPts val="0"/>
              </a:spcBef>
              <a:spcAft>
                <a:spcPts val="0"/>
              </a:spcAft>
              <a:buClr>
                <a:schemeClr val="dk1"/>
              </a:buClr>
              <a:buSzPts val="1100"/>
              <a:buFont typeface="Arial"/>
              <a:buNone/>
            </a:pPr>
            <a:r>
              <a:rPr lang="fr" sz="1100" dirty="0"/>
              <a:t>            		</a:t>
            </a:r>
            <a:r>
              <a:rPr lang="fr" sz="1100" b="1" i="1" dirty="0"/>
              <a:t>&lt;rule </a:t>
            </a:r>
            <a:r>
              <a:rPr lang="fr" sz="1100" b="1" i="1" dirty="0">
                <a:solidFill>
                  <a:srgbClr val="FF0000"/>
                </a:solidFill>
              </a:rPr>
              <a:t>xmlns=</a:t>
            </a:r>
            <a:r>
              <a:rPr lang="fr" sz="1100" b="1" i="1" dirty="0">
                <a:solidFill>
                  <a:srgbClr val="FF9900"/>
                </a:solidFill>
              </a:rPr>
              <a:t>"http://purl.oclc.org/dsdl/schematron" </a:t>
            </a:r>
            <a:r>
              <a:rPr lang="fr" sz="1100" b="1" i="1" dirty="0">
                <a:solidFill>
                  <a:srgbClr val="FF0000"/>
                </a:solidFill>
              </a:rPr>
              <a:t>context=</a:t>
            </a:r>
            <a:r>
              <a:rPr lang="fr" sz="1100" b="1" i="1" dirty="0">
                <a:solidFill>
                  <a:srgbClr val="FF9900"/>
                </a:solidFill>
              </a:rPr>
              <a:t>"ead:altformavail"</a:t>
            </a:r>
            <a:endParaRPr sz="1100" b="1" i="1" dirty="0">
              <a:solidFill>
                <a:srgbClr val="FF9900"/>
              </a:solidFill>
            </a:endParaRPr>
          </a:p>
          <a:p>
            <a:pPr marL="0" marR="0" lvl="0" indent="457200" algn="l" rtl="0">
              <a:lnSpc>
                <a:spcPct val="100000"/>
              </a:lnSpc>
              <a:spcBef>
                <a:spcPts val="0"/>
              </a:spcBef>
              <a:spcAft>
                <a:spcPts val="0"/>
              </a:spcAft>
              <a:buClr>
                <a:schemeClr val="dk1"/>
              </a:buClr>
              <a:buSzPts val="1100"/>
              <a:buFont typeface="Arial"/>
              <a:buNone/>
            </a:pPr>
            <a:r>
              <a:rPr lang="fr" sz="1100" b="1" i="1" dirty="0"/>
              <a:t>              		</a:t>
            </a:r>
            <a:r>
              <a:rPr lang="fr" sz="1100" b="1" i="1" dirty="0">
                <a:solidFill>
                  <a:srgbClr val="FF0000"/>
                </a:solidFill>
              </a:rPr>
              <a:t>see=</a:t>
            </a:r>
            <a:r>
              <a:rPr lang="fr" sz="1100" b="1" i="1" dirty="0">
                <a:solidFill>
                  <a:srgbClr val="FF9900"/>
                </a:solidFill>
              </a:rPr>
              <a:t>"&amp;path;#EAD.altformavail"</a:t>
            </a:r>
            <a:r>
              <a:rPr lang="fr" sz="1100" b="1" i="1" dirty="0"/>
              <a:t>&gt;</a:t>
            </a:r>
            <a:endParaRPr sz="1100" b="1" i="1" dirty="0"/>
          </a:p>
          <a:p>
            <a:pPr marL="0" marR="0" lvl="0" indent="457200" algn="l" rtl="0">
              <a:lnSpc>
                <a:spcPct val="100000"/>
              </a:lnSpc>
              <a:spcBef>
                <a:spcPts val="0"/>
              </a:spcBef>
              <a:spcAft>
                <a:spcPts val="0"/>
              </a:spcAft>
              <a:buClr>
                <a:schemeClr val="dk1"/>
              </a:buClr>
              <a:buSzPts val="1100"/>
              <a:buFont typeface="Arial"/>
              <a:buNone/>
            </a:pPr>
            <a:r>
              <a:rPr lang="fr" sz="1100" b="1" i="1" dirty="0"/>
              <a:t>              			&lt;assert </a:t>
            </a:r>
            <a:r>
              <a:rPr lang="fr" sz="1100" b="1" i="1" dirty="0">
                <a:solidFill>
                  <a:srgbClr val="FF0000"/>
                </a:solidFill>
              </a:rPr>
              <a:t>xmlns=</a:t>
            </a:r>
            <a:r>
              <a:rPr lang="fr" sz="1100" b="1" i="1" dirty="0">
                <a:solidFill>
                  <a:srgbClr val="FF9900"/>
                </a:solidFill>
              </a:rPr>
              <a:t>"http://purl.oclc.org/dsdl/schematron" </a:t>
            </a:r>
            <a:r>
              <a:rPr lang="fr" sz="1100" b="1" i="1" dirty="0">
                <a:solidFill>
                  <a:srgbClr val="FF0000"/>
                </a:solidFill>
              </a:rPr>
              <a:t>role=</a:t>
            </a:r>
            <a:r>
              <a:rPr lang="fr" sz="1100" b="1" i="1" dirty="0">
                <a:solidFill>
                  <a:srgbClr val="FF9900"/>
                </a:solidFill>
              </a:rPr>
              <a:t>"COULD"</a:t>
            </a:r>
            <a:endParaRPr sz="1100" b="1" i="1" dirty="0">
              <a:solidFill>
                <a:srgbClr val="FF9900"/>
              </a:solidFill>
            </a:endParaRPr>
          </a:p>
          <a:p>
            <a:pPr marL="0" marR="0" lvl="0" indent="457200" algn="l" rtl="0">
              <a:lnSpc>
                <a:spcPct val="100000"/>
              </a:lnSpc>
              <a:spcBef>
                <a:spcPts val="0"/>
              </a:spcBef>
              <a:spcAft>
                <a:spcPts val="0"/>
              </a:spcAft>
              <a:buClr>
                <a:schemeClr val="dk1"/>
              </a:buClr>
              <a:buSzPts val="1100"/>
              <a:buFont typeface="Arial"/>
              <a:buNone/>
            </a:pPr>
            <a:r>
              <a:rPr lang="fr" sz="1100" b="1" i="1" dirty="0"/>
              <a:t>                			</a:t>
            </a:r>
            <a:r>
              <a:rPr lang="fr" sz="1100" b="1" i="1" dirty="0">
                <a:solidFill>
                  <a:srgbClr val="FF0000"/>
                </a:solidFill>
              </a:rPr>
              <a:t>test=</a:t>
            </a:r>
            <a:r>
              <a:rPr lang="fr" sz="1100" b="1" i="1" dirty="0">
                <a:solidFill>
                  <a:srgbClr val="FF9900"/>
                </a:solidFill>
              </a:rPr>
              <a:t>"not(normalize-space(.))"</a:t>
            </a:r>
            <a:r>
              <a:rPr lang="fr" sz="1100" b="1" i="1" dirty="0"/>
              <a:t>&gt; </a:t>
            </a:r>
            <a:r>
              <a:rPr lang="fr" sz="1100" b="1" i="1" dirty="0">
                <a:solidFill>
                  <a:srgbClr val="0000FF"/>
                </a:solidFill>
              </a:rPr>
              <a:t>If the element altformavail is not empty, you</a:t>
            </a:r>
            <a:endParaRPr sz="1100" b="1" i="1" dirty="0">
              <a:solidFill>
                <a:srgbClr val="0000FF"/>
              </a:solidFill>
            </a:endParaRPr>
          </a:p>
          <a:p>
            <a:pPr marL="914400" marR="0" lvl="0" indent="457200" algn="l" rtl="0">
              <a:lnSpc>
                <a:spcPct val="100000"/>
              </a:lnSpc>
              <a:spcBef>
                <a:spcPts val="0"/>
              </a:spcBef>
              <a:spcAft>
                <a:spcPts val="0"/>
              </a:spcAft>
              <a:buClr>
                <a:schemeClr val="dk1"/>
              </a:buClr>
              <a:buSzPts val="1100"/>
              <a:buFont typeface="Arial"/>
              <a:buNone/>
            </a:pPr>
            <a:r>
              <a:rPr lang="fr" sz="1100" b="1" i="1" dirty="0">
                <a:solidFill>
                  <a:srgbClr val="0000FF"/>
                </a:solidFill>
              </a:rPr>
              <a:t>                	COULD try to identify if the originals are present in the EHRI portal and make a</a:t>
            </a:r>
            <a:endParaRPr sz="1100" b="1" i="1" dirty="0">
              <a:solidFill>
                <a:srgbClr val="0000FF"/>
              </a:solidFill>
            </a:endParaRPr>
          </a:p>
          <a:p>
            <a:pPr marL="0" marR="0" lvl="0" indent="457200" algn="l" rtl="0">
              <a:lnSpc>
                <a:spcPct val="100000"/>
              </a:lnSpc>
              <a:spcBef>
                <a:spcPts val="0"/>
              </a:spcBef>
              <a:spcAft>
                <a:spcPts val="0"/>
              </a:spcAft>
              <a:buClr>
                <a:schemeClr val="dk1"/>
              </a:buClr>
              <a:buSzPts val="1100"/>
              <a:buFont typeface="Arial"/>
              <a:buNone/>
            </a:pPr>
            <a:r>
              <a:rPr lang="fr" sz="1100" b="1" i="1" dirty="0">
                <a:solidFill>
                  <a:srgbClr val="0000FF"/>
                </a:solidFill>
              </a:rPr>
              <a:t>                			link between the two descriptions</a:t>
            </a:r>
            <a:r>
              <a:rPr lang="fr" sz="1100" b="1" i="1" dirty="0"/>
              <a:t>&lt;/assert&gt;</a:t>
            </a:r>
            <a:endParaRPr sz="1100" b="1" i="1" dirty="0"/>
          </a:p>
          <a:p>
            <a:pPr marL="457200" marR="0" lvl="0" indent="457200" algn="l" rtl="0">
              <a:lnSpc>
                <a:spcPct val="100000"/>
              </a:lnSpc>
              <a:spcBef>
                <a:spcPts val="0"/>
              </a:spcBef>
              <a:spcAft>
                <a:spcPts val="0"/>
              </a:spcAft>
              <a:buClr>
                <a:schemeClr val="dk1"/>
              </a:buClr>
              <a:buSzPts val="1100"/>
              <a:buFont typeface="Arial"/>
              <a:buNone/>
            </a:pPr>
            <a:r>
              <a:rPr lang="fr" sz="1100" b="1" i="1" dirty="0"/>
              <a:t>            	&lt;/rule&gt;</a:t>
            </a:r>
            <a:endParaRPr sz="1100" b="1" i="1" dirty="0"/>
          </a:p>
          <a:p>
            <a:pPr marL="0" marR="0" lvl="0" indent="457200" algn="l" rtl="0">
              <a:lnSpc>
                <a:spcPct val="100000"/>
              </a:lnSpc>
              <a:spcBef>
                <a:spcPts val="0"/>
              </a:spcBef>
              <a:spcAft>
                <a:spcPts val="0"/>
              </a:spcAft>
              <a:buClr>
                <a:schemeClr val="dk1"/>
              </a:buClr>
              <a:buSzPts val="1100"/>
              <a:buFont typeface="Arial"/>
              <a:buNone/>
            </a:pPr>
            <a:r>
              <a:rPr lang="fr" sz="1100" dirty="0"/>
              <a:t>          		&lt;/constraint&gt;</a:t>
            </a:r>
            <a:endParaRPr sz="1100" dirty="0"/>
          </a:p>
          <a:p>
            <a:pPr marL="0" marR="0" lvl="0" indent="457200" algn="l" rtl="0">
              <a:lnSpc>
                <a:spcPct val="100000"/>
              </a:lnSpc>
              <a:spcBef>
                <a:spcPts val="0"/>
              </a:spcBef>
              <a:spcAft>
                <a:spcPts val="0"/>
              </a:spcAft>
              <a:buClr>
                <a:schemeClr val="dk1"/>
              </a:buClr>
              <a:buSzPts val="1100"/>
              <a:buFont typeface="Arial"/>
              <a:buNone/>
            </a:pPr>
            <a:r>
              <a:rPr lang="fr" sz="1100" dirty="0"/>
              <a:t>        	&lt;/constraintSpec&gt;</a:t>
            </a:r>
            <a:endParaRPr sz="1100" dirty="0"/>
          </a:p>
          <a:p>
            <a:pPr marL="0" marR="0" lvl="0" indent="457200" algn="l" rtl="0">
              <a:lnSpc>
                <a:spcPct val="100000"/>
              </a:lnSpc>
              <a:spcBef>
                <a:spcPts val="0"/>
              </a:spcBef>
              <a:spcAft>
                <a:spcPts val="0"/>
              </a:spcAft>
              <a:buNone/>
            </a:pPr>
            <a:r>
              <a:rPr lang="fr" sz="1100" dirty="0"/>
              <a:t>&lt;/elementSpec&gt;</a:t>
            </a:r>
            <a:endParaRPr sz="1100" dirty="0"/>
          </a:p>
        </p:txBody>
      </p:sp>
      <p:cxnSp>
        <p:nvCxnSpPr>
          <p:cNvPr id="327" name="Shape 327"/>
          <p:cNvCxnSpPr/>
          <p:nvPr/>
        </p:nvCxnSpPr>
        <p:spPr>
          <a:xfrm rot="10800000" flipH="1">
            <a:off x="-286850" y="806940"/>
            <a:ext cx="1082100" cy="6900"/>
          </a:xfrm>
          <a:prstGeom prst="straightConnector1">
            <a:avLst/>
          </a:prstGeom>
          <a:noFill/>
          <a:ln w="9525" cap="flat" cmpd="sng">
            <a:solidFill>
              <a:srgbClr val="CCCCCC"/>
            </a:solidFill>
            <a:prstDash val="solid"/>
            <a:round/>
            <a:headEnd type="none" w="med" len="med"/>
            <a:tailEnd type="none" w="med" len="med"/>
          </a:ln>
        </p:spPr>
      </p:cxnSp>
      <p:sp>
        <p:nvSpPr>
          <p:cNvPr id="328" name="Shape 328"/>
          <p:cNvSpPr txBox="1">
            <a:spLocks noGrp="1"/>
          </p:cNvSpPr>
          <p:nvPr>
            <p:ph type="ctrTitle" idx="4294967295"/>
          </p:nvPr>
        </p:nvSpPr>
        <p:spPr>
          <a:xfrm>
            <a:off x="888300" y="387150"/>
            <a:ext cx="8132100" cy="768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dirty="0"/>
              <a:t>Creating EHRI EAD specification</a:t>
            </a:r>
            <a:endParaRPr sz="3600" dirty="0"/>
          </a:p>
        </p:txBody>
      </p:sp>
      <p:cxnSp>
        <p:nvCxnSpPr>
          <p:cNvPr id="329" name="Shape 329"/>
          <p:cNvCxnSpPr/>
          <p:nvPr/>
        </p:nvCxnSpPr>
        <p:spPr>
          <a:xfrm rot="10800000">
            <a:off x="7858650" y="2081525"/>
            <a:ext cx="815400" cy="259800"/>
          </a:xfrm>
          <a:prstGeom prst="straightConnector1">
            <a:avLst/>
          </a:prstGeom>
          <a:noFill/>
          <a:ln w="9525" cap="flat" cmpd="sng">
            <a:solidFill>
              <a:srgbClr val="000000"/>
            </a:solidFill>
            <a:prstDash val="solid"/>
            <a:round/>
            <a:headEnd type="none" w="med" len="med"/>
            <a:tailEnd type="triangle" w="med" len="med"/>
          </a:ln>
        </p:spPr>
      </p:cxnSp>
      <p:sp>
        <p:nvSpPr>
          <p:cNvPr id="330" name="Shape 330"/>
          <p:cNvSpPr txBox="1"/>
          <p:nvPr/>
        </p:nvSpPr>
        <p:spPr>
          <a:xfrm>
            <a:off x="8199125" y="2278614"/>
            <a:ext cx="1044900" cy="425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fr" b="1" u="sng" dirty="0"/>
              <a:t>Original</a:t>
            </a:r>
            <a:endParaRPr b="1" u="sng" dirty="0"/>
          </a:p>
          <a:p>
            <a:pPr marL="0" lvl="0" indent="0">
              <a:spcBef>
                <a:spcPts val="0"/>
              </a:spcBef>
              <a:spcAft>
                <a:spcPts val="0"/>
              </a:spcAft>
              <a:buNone/>
            </a:pPr>
            <a:r>
              <a:rPr lang="fr" b="1" u="sng" dirty="0"/>
              <a:t>EAD-ODD</a:t>
            </a:r>
            <a:endParaRPr b="1" u="sng" dirty="0"/>
          </a:p>
        </p:txBody>
      </p:sp>
      <p:cxnSp>
        <p:nvCxnSpPr>
          <p:cNvPr id="331" name="Shape 331"/>
          <p:cNvCxnSpPr/>
          <p:nvPr/>
        </p:nvCxnSpPr>
        <p:spPr>
          <a:xfrm rot="10800000">
            <a:off x="7121925" y="2437100"/>
            <a:ext cx="332100" cy="210300"/>
          </a:xfrm>
          <a:prstGeom prst="straightConnector1">
            <a:avLst/>
          </a:prstGeom>
          <a:noFill/>
          <a:ln w="9525" cap="flat" cmpd="sng">
            <a:solidFill>
              <a:srgbClr val="000000"/>
            </a:solidFill>
            <a:prstDash val="solid"/>
            <a:round/>
            <a:headEnd type="none" w="med" len="med"/>
            <a:tailEnd type="triangle" w="med" len="med"/>
          </a:ln>
        </p:spPr>
      </p:cxnSp>
      <p:sp>
        <p:nvSpPr>
          <p:cNvPr id="332" name="Shape 332"/>
          <p:cNvSpPr txBox="1"/>
          <p:nvPr/>
        </p:nvSpPr>
        <p:spPr>
          <a:xfrm>
            <a:off x="7283575" y="2608214"/>
            <a:ext cx="1044900" cy="425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fr" b="1" u="sng" dirty="0"/>
              <a:t>Add a</a:t>
            </a:r>
            <a:endParaRPr b="1" u="sng" dirty="0"/>
          </a:p>
          <a:p>
            <a:pPr marL="0" lvl="0" indent="0" rtl="0">
              <a:spcBef>
                <a:spcPts val="0"/>
              </a:spcBef>
              <a:spcAft>
                <a:spcPts val="0"/>
              </a:spcAft>
              <a:buNone/>
            </a:pPr>
            <a:r>
              <a:rPr lang="fr" b="1" u="sng" dirty="0"/>
              <a:t>constraint</a:t>
            </a:r>
            <a:endParaRPr b="1" u="sng" dirty="0"/>
          </a:p>
        </p:txBody>
      </p:sp>
      <p:cxnSp>
        <p:nvCxnSpPr>
          <p:cNvPr id="333" name="Shape 333"/>
          <p:cNvCxnSpPr/>
          <p:nvPr/>
        </p:nvCxnSpPr>
        <p:spPr>
          <a:xfrm rot="10800000">
            <a:off x="6487050" y="4215125"/>
            <a:ext cx="815400" cy="259800"/>
          </a:xfrm>
          <a:prstGeom prst="straightConnector1">
            <a:avLst/>
          </a:prstGeom>
          <a:noFill/>
          <a:ln w="9525" cap="flat" cmpd="sng">
            <a:solidFill>
              <a:srgbClr val="000000"/>
            </a:solidFill>
            <a:prstDash val="solid"/>
            <a:round/>
            <a:headEnd type="none" w="med" len="med"/>
            <a:tailEnd type="triangle" w="med" len="med"/>
          </a:ln>
        </p:spPr>
      </p:cxnSp>
      <p:sp>
        <p:nvSpPr>
          <p:cNvPr id="334" name="Shape 334"/>
          <p:cNvSpPr txBox="1"/>
          <p:nvPr/>
        </p:nvSpPr>
        <p:spPr>
          <a:xfrm>
            <a:off x="7284725" y="4259825"/>
            <a:ext cx="1900200" cy="425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 b="1" u="sng"/>
              <a:t>Schematron rule + message</a:t>
            </a:r>
            <a:endParaRPr b="1" u="sng"/>
          </a:p>
        </p:txBody>
      </p:sp>
      <p:cxnSp>
        <p:nvCxnSpPr>
          <p:cNvPr id="335" name="Shape 335"/>
          <p:cNvCxnSpPr>
            <a:stCxn id="336" idx="1"/>
          </p:cNvCxnSpPr>
          <p:nvPr/>
        </p:nvCxnSpPr>
        <p:spPr>
          <a:xfrm flipH="1">
            <a:off x="5131575" y="2090250"/>
            <a:ext cx="536100" cy="125700"/>
          </a:xfrm>
          <a:prstGeom prst="straightConnector1">
            <a:avLst/>
          </a:prstGeom>
          <a:noFill/>
          <a:ln w="9525" cap="flat" cmpd="sng">
            <a:solidFill>
              <a:srgbClr val="000000"/>
            </a:solidFill>
            <a:prstDash val="solid"/>
            <a:round/>
            <a:headEnd type="none" w="med" len="med"/>
            <a:tailEnd type="triangle" w="med" len="med"/>
          </a:ln>
        </p:spPr>
      </p:cxnSp>
      <p:sp>
        <p:nvSpPr>
          <p:cNvPr id="336" name="Shape 336"/>
          <p:cNvSpPr txBox="1"/>
          <p:nvPr/>
        </p:nvSpPr>
        <p:spPr>
          <a:xfrm>
            <a:off x="5667675" y="1897650"/>
            <a:ext cx="1488900" cy="38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 b="1" u="sng" dirty="0"/>
              <a:t>Modify element</a:t>
            </a:r>
            <a:endParaRPr b="1" u="sng"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subTitle" idx="4294967295"/>
          </p:nvPr>
        </p:nvSpPr>
        <p:spPr>
          <a:xfrm>
            <a:off x="835050" y="1260975"/>
            <a:ext cx="7473900" cy="33837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1000"/>
              </a:spcBef>
              <a:spcAft>
                <a:spcPts val="0"/>
              </a:spcAft>
              <a:buClr>
                <a:schemeClr val="accent2"/>
              </a:buClr>
              <a:buSzPts val="2000"/>
              <a:buFont typeface="Quattrocento Sans"/>
              <a:buChar char="◉"/>
            </a:pPr>
            <a:r>
              <a:rPr lang="fr" sz="2000">
                <a:solidFill>
                  <a:schemeClr val="dk1"/>
                </a:solidFill>
              </a:rPr>
              <a:t>Emphasize EAD validation errors</a:t>
            </a:r>
            <a:endParaRPr sz="2000">
              <a:solidFill>
                <a:schemeClr val="dk1"/>
              </a:solidFill>
            </a:endParaRPr>
          </a:p>
          <a:p>
            <a:pPr marL="457200" lvl="0" indent="-355600" rtl="0">
              <a:lnSpc>
                <a:spcPct val="115000"/>
              </a:lnSpc>
              <a:spcBef>
                <a:spcPts val="0"/>
              </a:spcBef>
              <a:spcAft>
                <a:spcPts val="0"/>
              </a:spcAft>
              <a:buClr>
                <a:schemeClr val="accent2"/>
              </a:buClr>
              <a:buSzPts val="2000"/>
              <a:buChar char="◉"/>
            </a:pPr>
            <a:r>
              <a:rPr lang="fr" sz="2000">
                <a:solidFill>
                  <a:schemeClr val="dk1"/>
                </a:solidFill>
              </a:rPr>
              <a:t>Content normalisation (dates, codes, …)</a:t>
            </a:r>
            <a:endParaRPr sz="2000">
              <a:solidFill>
                <a:schemeClr val="dk1"/>
              </a:solidFill>
            </a:endParaRPr>
          </a:p>
          <a:p>
            <a:pPr marL="457200" marR="0" lvl="0" indent="-355600" algn="l" rtl="0">
              <a:lnSpc>
                <a:spcPct val="115000"/>
              </a:lnSpc>
              <a:spcBef>
                <a:spcPts val="0"/>
              </a:spcBef>
              <a:spcAft>
                <a:spcPts val="0"/>
              </a:spcAft>
              <a:buClr>
                <a:schemeClr val="accent2"/>
              </a:buClr>
              <a:buSzPts val="2000"/>
              <a:buFont typeface="Quattrocento Sans"/>
              <a:buChar char="◉"/>
            </a:pPr>
            <a:r>
              <a:rPr lang="fr" sz="2000">
                <a:solidFill>
                  <a:schemeClr val="dk1"/>
                </a:solidFill>
              </a:rPr>
              <a:t>Align the descriptions with EHRI constraints</a:t>
            </a:r>
            <a:endParaRPr sz="2000">
              <a:solidFill>
                <a:schemeClr val="dk1"/>
              </a:solidFill>
            </a:endParaRPr>
          </a:p>
          <a:p>
            <a:pPr marL="914400" marR="0" lvl="1" indent="-355600" algn="l" rtl="0">
              <a:lnSpc>
                <a:spcPct val="115000"/>
              </a:lnSpc>
              <a:spcBef>
                <a:spcPts val="0"/>
              </a:spcBef>
              <a:spcAft>
                <a:spcPts val="0"/>
              </a:spcAft>
              <a:buClr>
                <a:schemeClr val="accent2"/>
              </a:buClr>
              <a:buSzPts val="2000"/>
              <a:buChar char="○"/>
            </a:pPr>
            <a:r>
              <a:rPr lang="fr" i="1">
                <a:solidFill>
                  <a:schemeClr val="dk1"/>
                </a:solidFill>
              </a:rPr>
              <a:t>e.g.</a:t>
            </a:r>
            <a:r>
              <a:rPr lang="fr">
                <a:solidFill>
                  <a:schemeClr val="dk1"/>
                </a:solidFill>
              </a:rPr>
              <a:t> require at least one &lt;scopecontent&gt; element</a:t>
            </a:r>
            <a:endParaRPr>
              <a:solidFill>
                <a:schemeClr val="dk1"/>
              </a:solidFill>
            </a:endParaRPr>
          </a:p>
          <a:p>
            <a:pPr marL="457200" marR="0" lvl="0" indent="-355600" algn="l" rtl="0">
              <a:lnSpc>
                <a:spcPct val="115000"/>
              </a:lnSpc>
              <a:spcBef>
                <a:spcPts val="0"/>
              </a:spcBef>
              <a:spcAft>
                <a:spcPts val="0"/>
              </a:spcAft>
              <a:buClr>
                <a:schemeClr val="accent2"/>
              </a:buClr>
              <a:buSzPts val="2000"/>
              <a:buChar char="◉"/>
            </a:pPr>
            <a:r>
              <a:rPr lang="fr" sz="2000">
                <a:solidFill>
                  <a:schemeClr val="dk1"/>
                </a:solidFill>
              </a:rPr>
              <a:t>Highlight some description elements that could be improved</a:t>
            </a:r>
            <a:endParaRPr sz="2000">
              <a:solidFill>
                <a:schemeClr val="dk1"/>
              </a:solidFill>
            </a:endParaRPr>
          </a:p>
          <a:p>
            <a:pPr marL="914400" marR="0" lvl="1" indent="-355600" algn="l" rtl="0">
              <a:lnSpc>
                <a:spcPct val="115000"/>
              </a:lnSpc>
              <a:spcBef>
                <a:spcPts val="0"/>
              </a:spcBef>
              <a:spcAft>
                <a:spcPts val="0"/>
              </a:spcAft>
              <a:buClr>
                <a:schemeClr val="accent2"/>
              </a:buClr>
              <a:buSzPts val="2000"/>
              <a:buChar char="○"/>
            </a:pPr>
            <a:r>
              <a:rPr lang="fr" sz="2000">
                <a:solidFill>
                  <a:schemeClr val="dk1"/>
                </a:solidFill>
              </a:rPr>
              <a:t>Not errors, but pieces of advice.</a:t>
            </a:r>
            <a:endParaRPr sz="2000">
              <a:solidFill>
                <a:schemeClr val="dk1"/>
              </a:solidFill>
            </a:endParaRPr>
          </a:p>
          <a:p>
            <a:pPr marL="914400" marR="0" lvl="1" indent="-355600" algn="l" rtl="0">
              <a:lnSpc>
                <a:spcPct val="115000"/>
              </a:lnSpc>
              <a:spcBef>
                <a:spcPts val="0"/>
              </a:spcBef>
              <a:spcAft>
                <a:spcPts val="0"/>
              </a:spcAft>
              <a:buClr>
                <a:schemeClr val="accent2"/>
              </a:buClr>
              <a:buSzPts val="2000"/>
              <a:buChar char="○"/>
            </a:pPr>
            <a:r>
              <a:rPr lang="fr" sz="2000">
                <a:solidFill>
                  <a:schemeClr val="dk1"/>
                </a:solidFill>
              </a:rPr>
              <a:t>In particular for content related elements (existence of copies of the material, bibliographical references, …)</a:t>
            </a:r>
            <a:endParaRPr sz="2000">
              <a:solidFill>
                <a:schemeClr val="dk1"/>
              </a:solidFill>
            </a:endParaRPr>
          </a:p>
        </p:txBody>
      </p:sp>
      <p:cxnSp>
        <p:nvCxnSpPr>
          <p:cNvPr id="342" name="Shape 342"/>
          <p:cNvCxnSpPr/>
          <p:nvPr/>
        </p:nvCxnSpPr>
        <p:spPr>
          <a:xfrm>
            <a:off x="0" y="839940"/>
            <a:ext cx="1421700" cy="0"/>
          </a:xfrm>
          <a:prstGeom prst="straightConnector1">
            <a:avLst/>
          </a:prstGeom>
          <a:noFill/>
          <a:ln w="9525" cap="flat" cmpd="sng">
            <a:solidFill>
              <a:srgbClr val="CCCCCC"/>
            </a:solidFill>
            <a:prstDash val="solid"/>
            <a:round/>
            <a:headEnd type="none" w="med" len="med"/>
            <a:tailEnd type="none" w="med" len="med"/>
          </a:ln>
        </p:spPr>
      </p:cxnSp>
      <p:sp>
        <p:nvSpPr>
          <p:cNvPr id="343" name="Shape 343"/>
          <p:cNvSpPr txBox="1">
            <a:spLocks noGrp="1"/>
          </p:cNvSpPr>
          <p:nvPr>
            <p:ph type="ctrTitle" idx="4294967295"/>
          </p:nvPr>
        </p:nvSpPr>
        <p:spPr>
          <a:xfrm>
            <a:off x="1116900" y="547875"/>
            <a:ext cx="6689400" cy="768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solidFill>
                  <a:schemeClr val="dk1"/>
                </a:solidFill>
              </a:rPr>
              <a:t>Schematron rules</a:t>
            </a:r>
            <a:endParaRPr sz="3600">
              <a:solidFill>
                <a:schemeClr val="dk1"/>
              </a:solidFill>
            </a:endParaRPr>
          </a:p>
          <a:p>
            <a:pPr marL="0" lvl="0" indent="0" rtl="0">
              <a:spcBef>
                <a:spcPts val="0"/>
              </a:spcBef>
              <a:spcAft>
                <a:spcPts val="0"/>
              </a:spcAft>
              <a:buNone/>
            </a:pPr>
            <a:endParaRPr sz="3600"/>
          </a:p>
        </p:txBody>
      </p:sp>
      <p:cxnSp>
        <p:nvCxnSpPr>
          <p:cNvPr id="344" name="Shape 344"/>
          <p:cNvCxnSpPr/>
          <p:nvPr/>
        </p:nvCxnSpPr>
        <p:spPr>
          <a:xfrm>
            <a:off x="5222375" y="839950"/>
            <a:ext cx="6353400" cy="237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subTitle" idx="4294967295"/>
          </p:nvPr>
        </p:nvSpPr>
        <p:spPr>
          <a:xfrm>
            <a:off x="835050" y="1260975"/>
            <a:ext cx="7473900" cy="33837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1000"/>
              </a:spcBef>
              <a:spcAft>
                <a:spcPts val="0"/>
              </a:spcAft>
              <a:buClr>
                <a:schemeClr val="accent2"/>
              </a:buClr>
              <a:buSzPts val="2000"/>
              <a:buFont typeface="Quattrocento Sans"/>
              <a:buChar char="◉"/>
            </a:pPr>
            <a:r>
              <a:rPr lang="fr" sz="2000">
                <a:solidFill>
                  <a:schemeClr val="dk1"/>
                </a:solidFill>
              </a:rPr>
              <a:t>A full description of the expected content (i.e. HTML “tag library”) is generated from the ODD file.</a:t>
            </a:r>
            <a:endParaRPr sz="2000">
              <a:solidFill>
                <a:schemeClr val="dk1"/>
              </a:solidFill>
            </a:endParaRPr>
          </a:p>
          <a:p>
            <a:pPr marL="457200" marR="0" lvl="0" indent="-355600" algn="l" rtl="0">
              <a:lnSpc>
                <a:spcPct val="115000"/>
              </a:lnSpc>
              <a:spcBef>
                <a:spcPts val="0"/>
              </a:spcBef>
              <a:spcAft>
                <a:spcPts val="0"/>
              </a:spcAft>
              <a:buClr>
                <a:schemeClr val="accent2"/>
              </a:buClr>
              <a:buSzPts val="2000"/>
              <a:buFont typeface="Quattrocento Sans"/>
              <a:buChar char="◉"/>
            </a:pPr>
            <a:r>
              <a:rPr lang="fr" sz="2000">
                <a:solidFill>
                  <a:schemeClr val="dk1"/>
                </a:solidFill>
              </a:rPr>
              <a:t>In the validation process, the documentation is served to the user in context</a:t>
            </a:r>
            <a:endParaRPr sz="2000">
              <a:solidFill>
                <a:schemeClr val="dk1"/>
              </a:solidFill>
            </a:endParaRPr>
          </a:p>
          <a:p>
            <a:pPr marL="914400" marR="0" lvl="1" indent="-355600" algn="l" rtl="0">
              <a:lnSpc>
                <a:spcPct val="115000"/>
              </a:lnSpc>
              <a:spcBef>
                <a:spcPts val="0"/>
              </a:spcBef>
              <a:spcAft>
                <a:spcPts val="0"/>
              </a:spcAft>
              <a:buClr>
                <a:schemeClr val="accent2"/>
              </a:buClr>
              <a:buSzPts val="2000"/>
              <a:buFont typeface="Quattrocento Sans"/>
              <a:buChar char="○"/>
            </a:pPr>
            <a:r>
              <a:rPr lang="fr" sz="2000">
                <a:solidFill>
                  <a:schemeClr val="dk1"/>
                </a:solidFill>
              </a:rPr>
              <a:t>EAD technical documentatio</a:t>
            </a:r>
            <a:r>
              <a:rPr lang="fr">
                <a:solidFill>
                  <a:schemeClr val="dk1"/>
                </a:solidFill>
              </a:rPr>
              <a:t>n</a:t>
            </a:r>
            <a:endParaRPr>
              <a:solidFill>
                <a:schemeClr val="dk1"/>
              </a:solidFill>
            </a:endParaRPr>
          </a:p>
          <a:p>
            <a:pPr marL="914400" marR="0" lvl="1" indent="-355600" algn="l" rtl="0">
              <a:lnSpc>
                <a:spcPct val="115000"/>
              </a:lnSpc>
              <a:spcBef>
                <a:spcPts val="0"/>
              </a:spcBef>
              <a:spcAft>
                <a:spcPts val="0"/>
              </a:spcAft>
              <a:buClr>
                <a:schemeClr val="accent2"/>
              </a:buClr>
              <a:buSzPts val="2000"/>
              <a:buFont typeface="Quattrocento Sans"/>
              <a:buChar char="○"/>
            </a:pPr>
            <a:r>
              <a:rPr lang="fr" sz="2000">
                <a:solidFill>
                  <a:schemeClr val="dk1"/>
                </a:solidFill>
              </a:rPr>
              <a:t>EHRI technical documentation</a:t>
            </a:r>
            <a:endParaRPr>
              <a:solidFill>
                <a:schemeClr val="dk1"/>
              </a:solidFill>
            </a:endParaRPr>
          </a:p>
          <a:p>
            <a:pPr marL="914400" marR="0" lvl="1" indent="-355600" algn="l" rtl="0">
              <a:lnSpc>
                <a:spcPct val="115000"/>
              </a:lnSpc>
              <a:spcBef>
                <a:spcPts val="0"/>
              </a:spcBef>
              <a:spcAft>
                <a:spcPts val="0"/>
              </a:spcAft>
              <a:buClr>
                <a:schemeClr val="accent2"/>
              </a:buClr>
              <a:buSzPts val="2000"/>
              <a:buFont typeface="Quattrocento Sans"/>
              <a:buChar char="○"/>
            </a:pPr>
            <a:r>
              <a:rPr lang="fr" sz="2000">
                <a:solidFill>
                  <a:schemeClr val="dk1"/>
                </a:solidFill>
              </a:rPr>
              <a:t>EHRI qualitative documentation</a:t>
            </a:r>
            <a:br>
              <a:rPr lang="fr" sz="2000">
                <a:solidFill>
                  <a:schemeClr val="dk1"/>
                </a:solidFill>
              </a:rPr>
            </a:br>
            <a:r>
              <a:rPr lang="fr" sz="2000">
                <a:solidFill>
                  <a:schemeClr val="dk1"/>
                </a:solidFill>
              </a:rPr>
              <a:t/>
            </a:r>
            <a:br>
              <a:rPr lang="fr" sz="2000">
                <a:solidFill>
                  <a:schemeClr val="dk1"/>
                </a:solidFill>
              </a:rPr>
            </a:br>
            <a:endParaRPr sz="2000">
              <a:solidFill>
                <a:schemeClr val="dk1"/>
              </a:solidFill>
            </a:endParaRPr>
          </a:p>
        </p:txBody>
      </p:sp>
      <p:cxnSp>
        <p:nvCxnSpPr>
          <p:cNvPr id="350" name="Shape 350"/>
          <p:cNvCxnSpPr/>
          <p:nvPr/>
        </p:nvCxnSpPr>
        <p:spPr>
          <a:xfrm>
            <a:off x="-228150" y="839940"/>
            <a:ext cx="1421700" cy="0"/>
          </a:xfrm>
          <a:prstGeom prst="straightConnector1">
            <a:avLst/>
          </a:prstGeom>
          <a:noFill/>
          <a:ln w="9525" cap="flat" cmpd="sng">
            <a:solidFill>
              <a:srgbClr val="CCCCCC"/>
            </a:solidFill>
            <a:prstDash val="solid"/>
            <a:round/>
            <a:headEnd type="none" w="med" len="med"/>
            <a:tailEnd type="none" w="med" len="med"/>
          </a:ln>
        </p:spPr>
      </p:cxnSp>
      <p:sp>
        <p:nvSpPr>
          <p:cNvPr id="351" name="Shape 351"/>
          <p:cNvSpPr txBox="1">
            <a:spLocks noGrp="1"/>
          </p:cNvSpPr>
          <p:nvPr>
            <p:ph type="ctrTitle" idx="4294967295"/>
          </p:nvPr>
        </p:nvSpPr>
        <p:spPr>
          <a:xfrm>
            <a:off x="1269300" y="319275"/>
            <a:ext cx="8027400" cy="768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solidFill>
                  <a:schemeClr val="dk1"/>
                </a:solidFill>
              </a:rPr>
              <a:t>Connect to </a:t>
            </a:r>
            <a:r>
              <a:rPr lang="fr" sz="3600" i="1">
                <a:solidFill>
                  <a:schemeClr val="dk1"/>
                </a:solidFill>
              </a:rPr>
              <a:t>ad hoc</a:t>
            </a:r>
            <a:r>
              <a:rPr lang="fr" sz="3600">
                <a:solidFill>
                  <a:schemeClr val="dk1"/>
                </a:solidFill>
              </a:rPr>
              <a:t> documentation</a:t>
            </a:r>
            <a:endParaRPr sz="3600"/>
          </a:p>
        </p:txBody>
      </p:sp>
      <p:cxnSp>
        <p:nvCxnSpPr>
          <p:cNvPr id="352" name="Shape 352"/>
          <p:cNvCxnSpPr/>
          <p:nvPr/>
        </p:nvCxnSpPr>
        <p:spPr>
          <a:xfrm>
            <a:off x="8731775" y="828100"/>
            <a:ext cx="6353400" cy="237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cxnSp>
        <p:nvCxnSpPr>
          <p:cNvPr id="357" name="Shape 357"/>
          <p:cNvCxnSpPr/>
          <p:nvPr/>
        </p:nvCxnSpPr>
        <p:spPr>
          <a:xfrm>
            <a:off x="-367600" y="687540"/>
            <a:ext cx="1421700" cy="0"/>
          </a:xfrm>
          <a:prstGeom prst="straightConnector1">
            <a:avLst/>
          </a:prstGeom>
          <a:noFill/>
          <a:ln w="9525" cap="flat" cmpd="sng">
            <a:solidFill>
              <a:srgbClr val="CCCCCC"/>
            </a:solidFill>
            <a:prstDash val="solid"/>
            <a:round/>
            <a:headEnd type="none" w="med" len="med"/>
            <a:tailEnd type="none" w="med" len="med"/>
          </a:ln>
        </p:spPr>
      </p:cxnSp>
      <p:sp>
        <p:nvSpPr>
          <p:cNvPr id="358" name="Shape 358"/>
          <p:cNvSpPr txBox="1">
            <a:spLocks noGrp="1"/>
          </p:cNvSpPr>
          <p:nvPr>
            <p:ph type="ctrTitle" idx="4294967295"/>
          </p:nvPr>
        </p:nvSpPr>
        <p:spPr>
          <a:xfrm>
            <a:off x="1104350" y="466900"/>
            <a:ext cx="8027400" cy="768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solidFill>
                  <a:schemeClr val="dk1"/>
                </a:solidFill>
              </a:rPr>
              <a:t>EHRI validation Workflow</a:t>
            </a:r>
            <a:endParaRPr sz="3600">
              <a:solidFill>
                <a:schemeClr val="dk1"/>
              </a:solidFill>
            </a:endParaRPr>
          </a:p>
          <a:p>
            <a:pPr marL="0" lvl="0" indent="0" rtl="0">
              <a:spcBef>
                <a:spcPts val="0"/>
              </a:spcBef>
              <a:spcAft>
                <a:spcPts val="0"/>
              </a:spcAft>
              <a:buNone/>
            </a:pPr>
            <a:endParaRPr sz="3600"/>
          </a:p>
        </p:txBody>
      </p:sp>
      <p:sp>
        <p:nvSpPr>
          <p:cNvPr id="359" name="Shape 359"/>
          <p:cNvSpPr txBox="1"/>
          <p:nvPr/>
        </p:nvSpPr>
        <p:spPr>
          <a:xfrm>
            <a:off x="330200" y="1504950"/>
            <a:ext cx="1447800" cy="21432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Input data in EAD</a:t>
            </a:r>
            <a:endParaRPr sz="18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(native</a:t>
            </a:r>
            <a:r>
              <a:rPr lang="fr" sz="1800"/>
              <a:t> </a:t>
            </a:r>
            <a:r>
              <a:rPr lang="fr" sz="1800" b="0" i="0" u="none">
                <a:solidFill>
                  <a:srgbClr val="000000"/>
                </a:solidFill>
                <a:latin typeface="Arial"/>
                <a:ea typeface="Arial"/>
                <a:cs typeface="Arial"/>
                <a:sym typeface="Arial"/>
              </a:rPr>
              <a:t>or </a:t>
            </a:r>
            <a:r>
              <a:rPr lang="fr" sz="1800"/>
              <a:t>converted</a:t>
            </a:r>
            <a:r>
              <a:rPr lang="fr" sz="1800" b="0" i="0" u="none">
                <a:solidFill>
                  <a:srgbClr val="000000"/>
                </a:solidFill>
                <a:latin typeface="Arial"/>
                <a:ea typeface="Arial"/>
                <a:cs typeface="Arial"/>
                <a:sym typeface="Arial"/>
              </a:rPr>
              <a:t>)</a:t>
            </a:r>
            <a:endParaRPr/>
          </a:p>
        </p:txBody>
      </p:sp>
      <p:sp>
        <p:nvSpPr>
          <p:cNvPr id="360" name="Shape 360"/>
          <p:cNvSpPr/>
          <p:nvPr/>
        </p:nvSpPr>
        <p:spPr>
          <a:xfrm>
            <a:off x="1778000" y="2352675"/>
            <a:ext cx="787500" cy="428700"/>
          </a:xfrm>
          <a:prstGeom prst="rightArrow">
            <a:avLst>
              <a:gd name="adj1" fmla="val 13761"/>
              <a:gd name="adj2" fmla="val 50000"/>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61" name="Shape 361"/>
          <p:cNvSpPr/>
          <p:nvPr/>
        </p:nvSpPr>
        <p:spPr>
          <a:xfrm>
            <a:off x="2578100" y="1847850"/>
            <a:ext cx="1320800" cy="1262062"/>
          </a:xfrm>
          <a:prstGeom prst="flowChartMagneticDisk">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EHRI-EAD schema</a:t>
            </a:r>
            <a:endParaRPr/>
          </a:p>
        </p:txBody>
      </p:sp>
      <p:sp>
        <p:nvSpPr>
          <p:cNvPr id="362" name="Shape 362"/>
          <p:cNvSpPr/>
          <p:nvPr/>
        </p:nvSpPr>
        <p:spPr>
          <a:xfrm rot="-1059179">
            <a:off x="3972768" y="1878440"/>
            <a:ext cx="1042700" cy="453264"/>
          </a:xfrm>
          <a:prstGeom prst="rightArrow">
            <a:avLst>
              <a:gd name="adj1" fmla="val 15882"/>
              <a:gd name="adj2" fmla="val 50000"/>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63" name="Shape 363"/>
          <p:cNvSpPr/>
          <p:nvPr/>
        </p:nvSpPr>
        <p:spPr>
          <a:xfrm rot="1205554">
            <a:off x="3980840" y="2665825"/>
            <a:ext cx="1033074" cy="459488"/>
          </a:xfrm>
          <a:prstGeom prst="rightArrow">
            <a:avLst>
              <a:gd name="adj1" fmla="val 15882"/>
              <a:gd name="adj2" fmla="val 50000"/>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64" name="Shape 364"/>
          <p:cNvSpPr txBox="1"/>
          <p:nvPr/>
        </p:nvSpPr>
        <p:spPr>
          <a:xfrm>
            <a:off x="5024425" y="1235800"/>
            <a:ext cx="1605000" cy="26265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65" name="Shape 365"/>
          <p:cNvSpPr txBox="1"/>
          <p:nvPr/>
        </p:nvSpPr>
        <p:spPr>
          <a:xfrm>
            <a:off x="5081587" y="1651396"/>
            <a:ext cx="1500300" cy="7014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EAD validation</a:t>
            </a:r>
            <a:endParaRPr/>
          </a:p>
        </p:txBody>
      </p:sp>
      <p:sp>
        <p:nvSpPr>
          <p:cNvPr id="366" name="Shape 366"/>
          <p:cNvSpPr txBox="1"/>
          <p:nvPr/>
        </p:nvSpPr>
        <p:spPr>
          <a:xfrm>
            <a:off x="4914900" y="3862388"/>
            <a:ext cx="1938300"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fr" sz="1800" b="0" i="0" u="none">
                <a:solidFill>
                  <a:schemeClr val="dk1"/>
                </a:solidFill>
                <a:latin typeface="Arial"/>
                <a:ea typeface="Arial"/>
                <a:cs typeface="Arial"/>
                <a:sym typeface="Arial"/>
              </a:rPr>
              <a:t>Validation results</a:t>
            </a:r>
            <a:endParaRPr/>
          </a:p>
        </p:txBody>
      </p:sp>
      <p:sp>
        <p:nvSpPr>
          <p:cNvPr id="367" name="Shape 367"/>
          <p:cNvSpPr txBox="1"/>
          <p:nvPr/>
        </p:nvSpPr>
        <p:spPr>
          <a:xfrm>
            <a:off x="5081575" y="2737251"/>
            <a:ext cx="1500300" cy="9108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EHRI validation</a:t>
            </a:r>
            <a:endParaRPr/>
          </a:p>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schematron</a:t>
            </a:r>
            <a:endParaRPr/>
          </a:p>
        </p:txBody>
      </p:sp>
      <p:sp>
        <p:nvSpPr>
          <p:cNvPr id="368" name="Shape 368"/>
          <p:cNvSpPr/>
          <p:nvPr/>
        </p:nvSpPr>
        <p:spPr>
          <a:xfrm>
            <a:off x="6629400" y="1764506"/>
            <a:ext cx="787500" cy="428700"/>
          </a:xfrm>
          <a:prstGeom prst="rightArrow">
            <a:avLst>
              <a:gd name="adj1" fmla="val 13761"/>
              <a:gd name="adj2" fmla="val 50000"/>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69" name="Shape 369"/>
          <p:cNvSpPr txBox="1"/>
          <p:nvPr/>
        </p:nvSpPr>
        <p:spPr>
          <a:xfrm>
            <a:off x="7416800" y="1422796"/>
            <a:ext cx="1605000" cy="22575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70" name="Shape 370"/>
          <p:cNvSpPr txBox="1"/>
          <p:nvPr/>
        </p:nvSpPr>
        <p:spPr>
          <a:xfrm>
            <a:off x="7473950" y="1684734"/>
            <a:ext cx="1500300" cy="7002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EAD doc</a:t>
            </a:r>
            <a:endParaRPr/>
          </a:p>
        </p:txBody>
      </p:sp>
      <p:sp>
        <p:nvSpPr>
          <p:cNvPr id="371" name="Shape 371"/>
          <p:cNvSpPr txBox="1"/>
          <p:nvPr/>
        </p:nvSpPr>
        <p:spPr>
          <a:xfrm>
            <a:off x="7473950" y="2737247"/>
            <a:ext cx="1500300" cy="7014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EHRI doc</a:t>
            </a:r>
            <a:endParaRPr/>
          </a:p>
        </p:txBody>
      </p:sp>
      <p:sp>
        <p:nvSpPr>
          <p:cNvPr id="372" name="Shape 372"/>
          <p:cNvSpPr/>
          <p:nvPr/>
        </p:nvSpPr>
        <p:spPr>
          <a:xfrm>
            <a:off x="6629400" y="2895600"/>
            <a:ext cx="787500" cy="428700"/>
          </a:xfrm>
          <a:prstGeom prst="rightArrow">
            <a:avLst>
              <a:gd name="adj1" fmla="val 13761"/>
              <a:gd name="adj2" fmla="val 50000"/>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373" name="Shape 373"/>
          <p:cNvCxnSpPr>
            <a:stCxn id="369" idx="0"/>
            <a:endCxn id="359" idx="0"/>
          </p:cNvCxnSpPr>
          <p:nvPr/>
        </p:nvCxnSpPr>
        <p:spPr>
          <a:xfrm rot="5400000">
            <a:off x="4595600" y="-2118704"/>
            <a:ext cx="82200" cy="7165200"/>
          </a:xfrm>
          <a:prstGeom prst="curvedConnector3">
            <a:avLst>
              <a:gd name="adj1" fmla="val -765263"/>
            </a:avLst>
          </a:prstGeom>
          <a:noFill/>
          <a:ln w="9525" cap="flat" cmpd="sng">
            <a:solidFill>
              <a:srgbClr val="000000"/>
            </a:solidFill>
            <a:prstDash val="solid"/>
            <a:miter lim="800000"/>
            <a:headEnd type="none" w="med" len="med"/>
            <a:tailEnd type="stealth" w="med" len="med"/>
          </a:ln>
        </p:spPr>
      </p:cxnSp>
      <p:cxnSp>
        <p:nvCxnSpPr>
          <p:cNvPr id="374" name="Shape 374"/>
          <p:cNvCxnSpPr>
            <a:endCxn id="359" idx="2"/>
          </p:cNvCxnSpPr>
          <p:nvPr/>
        </p:nvCxnSpPr>
        <p:spPr>
          <a:xfrm flipH="1">
            <a:off x="1054100" y="3438450"/>
            <a:ext cx="7169100" cy="209700"/>
          </a:xfrm>
          <a:prstGeom prst="curvedConnector4">
            <a:avLst>
              <a:gd name="adj1" fmla="val 4871"/>
              <a:gd name="adj2" fmla="val 446686"/>
            </a:avLst>
          </a:prstGeom>
          <a:noFill/>
          <a:ln w="9525" cap="flat" cmpd="sng">
            <a:solidFill>
              <a:srgbClr val="000000"/>
            </a:solidFill>
            <a:prstDash val="solid"/>
            <a:miter lim="800000"/>
            <a:headEnd type="none" w="med" len="med"/>
            <a:tailEnd type="stealth" w="med" len="med"/>
          </a:ln>
        </p:spPr>
      </p:cxnSp>
      <p:sp>
        <p:nvSpPr>
          <p:cNvPr id="375" name="Shape 375"/>
          <p:cNvSpPr txBox="1"/>
          <p:nvPr/>
        </p:nvSpPr>
        <p:spPr>
          <a:xfrm>
            <a:off x="4000500" y="839950"/>
            <a:ext cx="1435200" cy="27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fr" sz="1800" b="0" i="0" u="none">
                <a:solidFill>
                  <a:schemeClr val="dk1"/>
                </a:solidFill>
                <a:latin typeface="Arial"/>
                <a:ea typeface="Arial"/>
                <a:cs typeface="Arial"/>
                <a:sym typeface="Arial"/>
              </a:rPr>
              <a:t>(Re)process</a:t>
            </a:r>
            <a:endParaRPr/>
          </a:p>
        </p:txBody>
      </p:sp>
      <p:sp>
        <p:nvSpPr>
          <p:cNvPr id="376" name="Shape 376"/>
          <p:cNvSpPr txBox="1"/>
          <p:nvPr/>
        </p:nvSpPr>
        <p:spPr>
          <a:xfrm>
            <a:off x="2578100" y="4429125"/>
            <a:ext cx="5079900" cy="48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fr" sz="1800" b="0" i="0" u="none">
                <a:solidFill>
                  <a:schemeClr val="dk1"/>
                </a:solidFill>
                <a:latin typeface="Arial"/>
                <a:ea typeface="Arial"/>
                <a:cs typeface="Arial"/>
                <a:sym typeface="Arial"/>
              </a:rPr>
              <a:t>Re(process)</a:t>
            </a:r>
            <a:endParaRPr/>
          </a:p>
          <a:p>
            <a:pPr marL="0" marR="0" lvl="0" indent="0" algn="ctr" rtl="0">
              <a:lnSpc>
                <a:spcPct val="100000"/>
              </a:lnSpc>
              <a:spcBef>
                <a:spcPts val="0"/>
              </a:spcBef>
              <a:spcAft>
                <a:spcPts val="0"/>
              </a:spcAft>
              <a:buClr>
                <a:schemeClr val="dk1"/>
              </a:buClr>
              <a:buSzPts val="1800"/>
              <a:buFont typeface="Arial"/>
              <a:buNone/>
            </a:pPr>
            <a:r>
              <a:rPr lang="fr" sz="1800" b="0" i="0" u="none">
                <a:solidFill>
                  <a:schemeClr val="dk1"/>
                </a:solidFill>
                <a:latin typeface="Arial"/>
                <a:ea typeface="Arial"/>
                <a:cs typeface="Arial"/>
                <a:sym typeface="Arial"/>
              </a:rPr>
              <a:t>+ Comprehensive messages and guidelines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subTitle" idx="4294967295"/>
          </p:nvPr>
        </p:nvSpPr>
        <p:spPr>
          <a:xfrm>
            <a:off x="835050" y="1260975"/>
            <a:ext cx="7473900" cy="33837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1000"/>
              </a:spcBef>
              <a:spcAft>
                <a:spcPts val="0"/>
              </a:spcAft>
              <a:buClr>
                <a:srgbClr val="FFCD00"/>
              </a:buClr>
              <a:buSzPts val="2000"/>
              <a:buChar char="◉"/>
            </a:pPr>
            <a:r>
              <a:rPr lang="fr" sz="2000" dirty="0"/>
              <a:t>Browse the SSK </a:t>
            </a:r>
            <a:r>
              <a:rPr lang="fr" sz="2000" dirty="0" smtClean="0"/>
              <a:t>scenario</a:t>
            </a:r>
            <a:endParaRPr lang="fr-FR" sz="2000" dirty="0"/>
          </a:p>
          <a:p>
            <a:pPr marL="101600" lvl="0" indent="0">
              <a:lnSpc>
                <a:spcPct val="115000"/>
              </a:lnSpc>
              <a:spcBef>
                <a:spcPts val="1000"/>
              </a:spcBef>
              <a:buSzPts val="2000"/>
              <a:buNone/>
            </a:pPr>
            <a:r>
              <a:rPr lang="fr-FR" sz="2000" dirty="0">
                <a:solidFill>
                  <a:schemeClr val="dk1"/>
                </a:solidFill>
                <a:hlinkClick r:id="rId3"/>
              </a:rPr>
              <a:t>https://ssk-application.parthenos.d4science.org/ssk/#/scenarios/AWIAi0mRe-S72mFoMfe-/</a:t>
            </a:r>
            <a:r>
              <a:rPr lang="fr-FR" sz="2000" dirty="0" smtClean="0">
                <a:solidFill>
                  <a:schemeClr val="dk1"/>
                </a:solidFill>
                <a:hlinkClick r:id="rId3"/>
              </a:rPr>
              <a:t>1</a:t>
            </a:r>
            <a:r>
              <a:rPr lang="fr-FR" sz="2000" dirty="0" smtClean="0">
                <a:solidFill>
                  <a:schemeClr val="dk1"/>
                </a:solidFill>
              </a:rPr>
              <a:t>  (beta)</a:t>
            </a:r>
          </a:p>
          <a:p>
            <a:pPr marL="101600" lvl="0" indent="0">
              <a:lnSpc>
                <a:spcPct val="115000"/>
              </a:lnSpc>
              <a:spcBef>
                <a:spcPts val="1000"/>
              </a:spcBef>
              <a:buSzPts val="2000"/>
              <a:buNone/>
            </a:pPr>
            <a:endParaRPr sz="2000" dirty="0">
              <a:solidFill>
                <a:schemeClr val="dk1"/>
              </a:solidFill>
            </a:endParaRPr>
          </a:p>
          <a:p>
            <a:pPr indent="-355600">
              <a:lnSpc>
                <a:spcPct val="115000"/>
              </a:lnSpc>
              <a:spcBef>
                <a:spcPts val="0"/>
              </a:spcBef>
              <a:buSzPts val="2000"/>
            </a:pPr>
            <a:r>
              <a:rPr lang="fr" sz="2000" dirty="0"/>
              <a:t>Read the </a:t>
            </a:r>
            <a:r>
              <a:rPr lang="fr" sz="2000" dirty="0" smtClean="0"/>
              <a:t>paper</a:t>
            </a:r>
            <a:r>
              <a:rPr lang="fr-FR" sz="2000" dirty="0" smtClean="0"/>
              <a:t/>
            </a:r>
            <a:br>
              <a:rPr lang="fr-FR" sz="2000" dirty="0" smtClean="0"/>
            </a:br>
            <a:endParaRPr lang="fr-FR" sz="2000" dirty="0">
              <a:solidFill>
                <a:schemeClr val="hlink"/>
              </a:solidFill>
            </a:endParaRPr>
          </a:p>
          <a:p>
            <a:pPr marL="101600" indent="0">
              <a:lnSpc>
                <a:spcPct val="115000"/>
              </a:lnSpc>
              <a:spcBef>
                <a:spcPts val="0"/>
              </a:spcBef>
              <a:buSzPts val="2000"/>
              <a:buNone/>
            </a:pPr>
            <a:r>
              <a:rPr lang="fr-FR" sz="2000" dirty="0" smtClean="0">
                <a:solidFill>
                  <a:schemeClr val="tx1"/>
                </a:solidFill>
              </a:rPr>
              <a:t>Laurent </a:t>
            </a:r>
            <a:r>
              <a:rPr lang="fr-FR" sz="2000" dirty="0" err="1" smtClean="0">
                <a:solidFill>
                  <a:schemeClr val="tx1"/>
                </a:solidFill>
              </a:rPr>
              <a:t>Romary</a:t>
            </a:r>
            <a:r>
              <a:rPr lang="fr-FR" sz="2000" dirty="0" smtClean="0">
                <a:solidFill>
                  <a:schemeClr val="tx1"/>
                </a:solidFill>
              </a:rPr>
              <a:t>, Charles Riondet, </a:t>
            </a:r>
            <a:r>
              <a:rPr lang="fr-FR" sz="2000" b="1" dirty="0" smtClean="0"/>
              <a:t>EAD</a:t>
            </a:r>
            <a:r>
              <a:rPr lang="fr-FR" sz="2000" b="1" dirty="0"/>
              <a:t>-ODD: A solution for </a:t>
            </a:r>
            <a:r>
              <a:rPr lang="fr-FR" sz="2000" b="1" dirty="0" err="1"/>
              <a:t>project-specific</a:t>
            </a:r>
            <a:r>
              <a:rPr lang="fr-FR" sz="2000" b="1" dirty="0"/>
              <a:t> EAD </a:t>
            </a:r>
            <a:r>
              <a:rPr lang="fr-FR" sz="2000" b="1" dirty="0" err="1" smtClean="0"/>
              <a:t>schemes</a:t>
            </a:r>
            <a:r>
              <a:rPr lang="fr-FR" sz="2000" b="1" dirty="0" smtClean="0"/>
              <a:t>, </a:t>
            </a:r>
            <a:r>
              <a:rPr lang="fr-FR" sz="2000" b="1" dirty="0" err="1" smtClean="0"/>
              <a:t>Archival</a:t>
            </a:r>
            <a:r>
              <a:rPr lang="fr-FR" sz="2000" b="1" dirty="0" smtClean="0"/>
              <a:t> Science, 2018, </a:t>
            </a:r>
            <a:r>
              <a:rPr lang="en-GB" sz="2000" dirty="0" smtClean="0">
                <a:latin typeface="Lucida Grande"/>
                <a:ea typeface="Lucida Grande"/>
                <a:cs typeface="Lucida Grande"/>
                <a:hlinkClick r:id="rId4"/>
              </a:rPr>
              <a:t>https</a:t>
            </a:r>
            <a:r>
              <a:rPr lang="en-GB" sz="2000" dirty="0">
                <a:latin typeface="Lucida Grande"/>
                <a:ea typeface="Lucida Grande"/>
                <a:cs typeface="Lucida Grande"/>
                <a:hlinkClick r:id="rId4"/>
              </a:rPr>
              <a:t>://hal.inria.fr/hal-</a:t>
            </a:r>
            <a:r>
              <a:rPr lang="en-GB" sz="2000" dirty="0" smtClean="0">
                <a:latin typeface="Lucida Grande"/>
                <a:ea typeface="Lucida Grande"/>
                <a:cs typeface="Lucida Grande"/>
                <a:hlinkClick r:id="rId4"/>
              </a:rPr>
              <a:t>01737568</a:t>
            </a:r>
            <a:r>
              <a:rPr lang="en-GB" sz="2000" dirty="0" smtClean="0">
                <a:latin typeface="Lucida Grande"/>
                <a:ea typeface="Lucida Grande"/>
                <a:cs typeface="Lucida Grande"/>
              </a:rPr>
              <a:t>, </a:t>
            </a:r>
            <a:endParaRPr sz="2000" dirty="0">
              <a:solidFill>
                <a:schemeClr val="dk1"/>
              </a:solidFill>
            </a:endParaRPr>
          </a:p>
        </p:txBody>
      </p:sp>
      <p:cxnSp>
        <p:nvCxnSpPr>
          <p:cNvPr id="382" name="Shape 382"/>
          <p:cNvCxnSpPr/>
          <p:nvPr/>
        </p:nvCxnSpPr>
        <p:spPr>
          <a:xfrm>
            <a:off x="-152400" y="924090"/>
            <a:ext cx="1421700" cy="0"/>
          </a:xfrm>
          <a:prstGeom prst="straightConnector1">
            <a:avLst/>
          </a:prstGeom>
          <a:noFill/>
          <a:ln w="9525" cap="flat" cmpd="sng">
            <a:solidFill>
              <a:srgbClr val="CCCCCC"/>
            </a:solidFill>
            <a:prstDash val="solid"/>
            <a:round/>
            <a:headEnd type="none" w="med" len="med"/>
            <a:tailEnd type="none" w="med" len="med"/>
          </a:ln>
        </p:spPr>
      </p:cxnSp>
      <p:sp>
        <p:nvSpPr>
          <p:cNvPr id="383" name="Shape 383"/>
          <p:cNvSpPr txBox="1">
            <a:spLocks noGrp="1"/>
          </p:cNvSpPr>
          <p:nvPr>
            <p:ph type="ctrTitle" idx="4294967295"/>
          </p:nvPr>
        </p:nvSpPr>
        <p:spPr>
          <a:xfrm>
            <a:off x="1269300" y="395475"/>
            <a:ext cx="8027400" cy="768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t>Reusable by nature</a:t>
            </a:r>
            <a:endParaRPr sz="3600"/>
          </a:p>
        </p:txBody>
      </p:sp>
      <p:cxnSp>
        <p:nvCxnSpPr>
          <p:cNvPr id="384" name="Shape 384"/>
          <p:cNvCxnSpPr/>
          <p:nvPr/>
        </p:nvCxnSpPr>
        <p:spPr>
          <a:xfrm>
            <a:off x="5559700" y="912250"/>
            <a:ext cx="6353400" cy="237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802875" y="0"/>
            <a:ext cx="10746823"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a:blip r:embed="rId3">
            <a:alphaModFix/>
          </a:blip>
          <a:stretch>
            <a:fillRect/>
          </a:stretch>
        </p:blipFill>
        <p:spPr>
          <a:xfrm>
            <a:off x="532088" y="627662"/>
            <a:ext cx="8079827" cy="2630175"/>
          </a:xfrm>
          <a:prstGeom prst="rect">
            <a:avLst/>
          </a:prstGeom>
          <a:noFill/>
          <a:ln>
            <a:noFill/>
          </a:ln>
        </p:spPr>
      </p:pic>
      <p:sp>
        <p:nvSpPr>
          <p:cNvPr id="144" name="Shape 144"/>
          <p:cNvSpPr txBox="1"/>
          <p:nvPr/>
        </p:nvSpPr>
        <p:spPr>
          <a:xfrm>
            <a:off x="2522475" y="3606350"/>
            <a:ext cx="5153400" cy="714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fr" sz="2400" b="1">
                <a:solidFill>
                  <a:srgbClr val="0000FF"/>
                </a:solidFill>
                <a:latin typeface="Quattrocento Sans"/>
                <a:ea typeface="Quattrocento Sans"/>
                <a:cs typeface="Quattrocento Sans"/>
                <a:sym typeface="Quattrocento Sans"/>
              </a:rPr>
              <a:t>http://www.parthenos-project.eu/</a:t>
            </a:r>
            <a:endParaRPr sz="2400" b="1">
              <a:solidFill>
                <a:srgbClr val="0000FF"/>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p:nvPr/>
        </p:nvSpPr>
        <p:spPr>
          <a:xfrm>
            <a:off x="695250" y="783975"/>
            <a:ext cx="483000" cy="483000"/>
          </a:xfrm>
          <a:prstGeom prst="ellipse">
            <a:avLst/>
          </a:prstGeom>
          <a:solidFill>
            <a:srgbClr val="FFCD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txBox="1">
            <a:spLocks noGrp="1"/>
          </p:cNvSpPr>
          <p:nvPr>
            <p:ph type="title" idx="4294967295"/>
          </p:nvPr>
        </p:nvSpPr>
        <p:spPr>
          <a:xfrm>
            <a:off x="1880250" y="689975"/>
            <a:ext cx="6260700" cy="64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000"/>
              <a:t>The Standardization Survival Kit: a toolkit for </a:t>
            </a:r>
            <a:r>
              <a:rPr lang="fr" sz="3000">
                <a:highlight>
                  <a:srgbClr val="FFCD00"/>
                </a:highlight>
              </a:rPr>
              <a:t>Humanities</a:t>
            </a:r>
            <a:r>
              <a:rPr lang="fr" sz="3000"/>
              <a:t> scholars</a:t>
            </a:r>
            <a:endParaRPr sz="3000"/>
          </a:p>
        </p:txBody>
      </p:sp>
      <p:cxnSp>
        <p:nvCxnSpPr>
          <p:cNvPr id="151" name="Shape 151"/>
          <p:cNvCxnSpPr>
            <a:endCxn id="149" idx="2"/>
          </p:cNvCxnSpPr>
          <p:nvPr/>
        </p:nvCxnSpPr>
        <p:spPr>
          <a:xfrm>
            <a:off x="-6750" y="1023675"/>
            <a:ext cx="702000" cy="1800"/>
          </a:xfrm>
          <a:prstGeom prst="straightConnector1">
            <a:avLst/>
          </a:prstGeom>
          <a:noFill/>
          <a:ln w="9525" cap="flat" cmpd="sng">
            <a:solidFill>
              <a:srgbClr val="CCCCCC"/>
            </a:solidFill>
            <a:prstDash val="solid"/>
            <a:round/>
            <a:headEnd type="none" w="med" len="med"/>
            <a:tailEnd type="none" w="med" len="med"/>
          </a:ln>
        </p:spPr>
      </p:cxnSp>
      <p:cxnSp>
        <p:nvCxnSpPr>
          <p:cNvPr id="152" name="Shape 152"/>
          <p:cNvCxnSpPr/>
          <p:nvPr/>
        </p:nvCxnSpPr>
        <p:spPr>
          <a:xfrm>
            <a:off x="8349500" y="1023200"/>
            <a:ext cx="794400" cy="2400"/>
          </a:xfrm>
          <a:prstGeom prst="straightConnector1">
            <a:avLst/>
          </a:prstGeom>
          <a:noFill/>
          <a:ln w="9525" cap="flat" cmpd="sng">
            <a:solidFill>
              <a:srgbClr val="CCCCCC"/>
            </a:solidFill>
            <a:prstDash val="solid"/>
            <a:round/>
            <a:headEnd type="none" w="med" len="med"/>
            <a:tailEnd type="none" w="med" len="med"/>
          </a:ln>
        </p:spPr>
      </p:cxnSp>
      <p:grpSp>
        <p:nvGrpSpPr>
          <p:cNvPr id="153" name="Shape 153"/>
          <p:cNvGrpSpPr/>
          <p:nvPr/>
        </p:nvGrpSpPr>
        <p:grpSpPr>
          <a:xfrm>
            <a:off x="768064" y="900059"/>
            <a:ext cx="337355" cy="250829"/>
            <a:chOff x="5247525" y="3007275"/>
            <a:chExt cx="517575" cy="384825"/>
          </a:xfrm>
        </p:grpSpPr>
        <p:sp>
          <p:nvSpPr>
            <p:cNvPr id="154" name="Shape 154"/>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200"/>
            </a:p>
          </p:txBody>
        </p:sp>
        <p:sp>
          <p:nvSpPr>
            <p:cNvPr id="155" name="Shape 155"/>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200"/>
            </a:p>
          </p:txBody>
        </p:sp>
      </p:grpSp>
      <p:cxnSp>
        <p:nvCxnSpPr>
          <p:cNvPr id="156" name="Shape 156"/>
          <p:cNvCxnSpPr/>
          <p:nvPr/>
        </p:nvCxnSpPr>
        <p:spPr>
          <a:xfrm>
            <a:off x="1178239" y="1024575"/>
            <a:ext cx="702000" cy="1800"/>
          </a:xfrm>
          <a:prstGeom prst="straightConnector1">
            <a:avLst/>
          </a:prstGeom>
          <a:noFill/>
          <a:ln w="9525" cap="flat" cmpd="sng">
            <a:solidFill>
              <a:srgbClr val="CCCCCC"/>
            </a:solidFill>
            <a:prstDash val="solid"/>
            <a:round/>
            <a:headEnd type="none" w="med" len="med"/>
            <a:tailEnd type="none" w="med" len="med"/>
          </a:ln>
        </p:spPr>
      </p:cxnSp>
      <p:sp>
        <p:nvSpPr>
          <p:cNvPr id="157" name="Shape 157"/>
          <p:cNvSpPr txBox="1">
            <a:spLocks noGrp="1"/>
          </p:cNvSpPr>
          <p:nvPr>
            <p:ph type="body" idx="4294967295"/>
          </p:nvPr>
        </p:nvSpPr>
        <p:spPr>
          <a:xfrm>
            <a:off x="5100150" y="1926350"/>
            <a:ext cx="5710800" cy="2982900"/>
          </a:xfrm>
          <a:prstGeom prst="rect">
            <a:avLst/>
          </a:prstGeom>
        </p:spPr>
        <p:txBody>
          <a:bodyPr spcFirstLastPara="1" wrap="square" lIns="91425" tIns="91425" rIns="91425" bIns="91425" anchor="t" anchorCtr="0">
            <a:noAutofit/>
          </a:bodyPr>
          <a:lstStyle/>
          <a:p>
            <a:pPr marL="457200" lvl="0" indent="-355600" rtl="0">
              <a:lnSpc>
                <a:spcPct val="200000"/>
              </a:lnSpc>
              <a:spcBef>
                <a:spcPts val="600"/>
              </a:spcBef>
              <a:spcAft>
                <a:spcPts val="0"/>
              </a:spcAft>
              <a:buSzPts val="2000"/>
              <a:buChar char="◉"/>
            </a:pPr>
            <a:r>
              <a:rPr lang="fr" sz="2000" b="1"/>
              <a:t>Documenting</a:t>
            </a:r>
            <a:endParaRPr sz="2000" b="1"/>
          </a:p>
          <a:p>
            <a:pPr marL="457200" lvl="0" indent="-355600" rtl="0">
              <a:lnSpc>
                <a:spcPct val="200000"/>
              </a:lnSpc>
              <a:spcBef>
                <a:spcPts val="0"/>
              </a:spcBef>
              <a:spcAft>
                <a:spcPts val="0"/>
              </a:spcAft>
              <a:buSzPts val="2000"/>
              <a:buChar char="◉"/>
            </a:pPr>
            <a:r>
              <a:rPr lang="fr" sz="2000" b="1"/>
              <a:t>Supporting</a:t>
            </a:r>
            <a:endParaRPr sz="2000" b="1"/>
          </a:p>
          <a:p>
            <a:pPr marL="457200" lvl="0" indent="-355600" rtl="0">
              <a:lnSpc>
                <a:spcPct val="200000"/>
              </a:lnSpc>
              <a:spcBef>
                <a:spcPts val="0"/>
              </a:spcBef>
              <a:spcAft>
                <a:spcPts val="0"/>
              </a:spcAft>
              <a:buSzPts val="2000"/>
              <a:buChar char="◉"/>
            </a:pPr>
            <a:r>
              <a:rPr lang="fr" sz="2000" b="1"/>
              <a:t>Training</a:t>
            </a:r>
            <a:endParaRPr sz="2000" b="1"/>
          </a:p>
          <a:p>
            <a:pPr marL="457200" lvl="0" indent="-355600" rtl="0">
              <a:lnSpc>
                <a:spcPct val="200000"/>
              </a:lnSpc>
              <a:spcBef>
                <a:spcPts val="0"/>
              </a:spcBef>
              <a:spcAft>
                <a:spcPts val="0"/>
              </a:spcAft>
              <a:buSzPts val="2000"/>
              <a:buChar char="◉"/>
            </a:pPr>
            <a:r>
              <a:rPr lang="fr" sz="2000" b="1"/>
              <a:t>Communicating</a:t>
            </a:r>
            <a:endParaRPr sz="2000" b="1"/>
          </a:p>
          <a:p>
            <a:pPr marL="0" lvl="0" indent="0" rtl="0">
              <a:lnSpc>
                <a:spcPct val="200000"/>
              </a:lnSpc>
              <a:spcBef>
                <a:spcPts val="600"/>
              </a:spcBef>
              <a:spcAft>
                <a:spcPts val="0"/>
              </a:spcAft>
              <a:buNone/>
            </a:pPr>
            <a:endParaRPr sz="2000" b="1">
              <a:latin typeface="Lora"/>
              <a:ea typeface="Lora"/>
              <a:cs typeface="Lora"/>
              <a:sym typeface="Lora"/>
            </a:endParaRPr>
          </a:p>
        </p:txBody>
      </p:sp>
      <p:pic>
        <p:nvPicPr>
          <p:cNvPr id="158" name="Shape 158"/>
          <p:cNvPicPr preferRelativeResize="0"/>
          <p:nvPr/>
        </p:nvPicPr>
        <p:blipFill>
          <a:blip r:embed="rId3">
            <a:alphaModFix/>
          </a:blip>
          <a:stretch>
            <a:fillRect/>
          </a:stretch>
        </p:blipFill>
        <p:spPr>
          <a:xfrm>
            <a:off x="7551488" y="2072800"/>
            <a:ext cx="503325" cy="439746"/>
          </a:xfrm>
          <a:prstGeom prst="rect">
            <a:avLst/>
          </a:prstGeom>
          <a:noFill/>
          <a:ln>
            <a:noFill/>
          </a:ln>
        </p:spPr>
      </p:pic>
      <p:pic>
        <p:nvPicPr>
          <p:cNvPr id="159" name="Shape 159"/>
          <p:cNvPicPr preferRelativeResize="0"/>
          <p:nvPr/>
        </p:nvPicPr>
        <p:blipFill>
          <a:blip r:embed="rId4">
            <a:alphaModFix/>
          </a:blip>
          <a:stretch>
            <a:fillRect/>
          </a:stretch>
        </p:blipFill>
        <p:spPr>
          <a:xfrm>
            <a:off x="7803125" y="3831525"/>
            <a:ext cx="503325" cy="503325"/>
          </a:xfrm>
          <a:prstGeom prst="rect">
            <a:avLst/>
          </a:prstGeom>
          <a:noFill/>
          <a:ln>
            <a:noFill/>
          </a:ln>
        </p:spPr>
      </p:pic>
      <p:pic>
        <p:nvPicPr>
          <p:cNvPr id="160" name="Shape 160"/>
          <p:cNvPicPr preferRelativeResize="0"/>
          <p:nvPr/>
        </p:nvPicPr>
        <p:blipFill>
          <a:blip r:embed="rId5">
            <a:alphaModFix/>
          </a:blip>
          <a:stretch>
            <a:fillRect/>
          </a:stretch>
        </p:blipFill>
        <p:spPr>
          <a:xfrm>
            <a:off x="7106275" y="3283400"/>
            <a:ext cx="382975" cy="382975"/>
          </a:xfrm>
          <a:prstGeom prst="rect">
            <a:avLst/>
          </a:prstGeom>
          <a:noFill/>
          <a:ln>
            <a:noFill/>
          </a:ln>
        </p:spPr>
      </p:pic>
      <p:pic>
        <p:nvPicPr>
          <p:cNvPr id="161" name="Shape 161"/>
          <p:cNvPicPr preferRelativeResize="0"/>
          <p:nvPr/>
        </p:nvPicPr>
        <p:blipFill>
          <a:blip r:embed="rId6">
            <a:alphaModFix/>
          </a:blip>
          <a:stretch>
            <a:fillRect/>
          </a:stretch>
        </p:blipFill>
        <p:spPr>
          <a:xfrm>
            <a:off x="7348275" y="2668750"/>
            <a:ext cx="382975" cy="382975"/>
          </a:xfrm>
          <a:prstGeom prst="rect">
            <a:avLst/>
          </a:prstGeom>
          <a:noFill/>
          <a:ln>
            <a:noFill/>
          </a:ln>
        </p:spPr>
      </p:pic>
      <p:pic>
        <p:nvPicPr>
          <p:cNvPr id="162" name="Shape 162"/>
          <p:cNvPicPr preferRelativeResize="0"/>
          <p:nvPr/>
        </p:nvPicPr>
        <p:blipFill>
          <a:blip r:embed="rId7">
            <a:alphaModFix/>
          </a:blip>
          <a:stretch>
            <a:fillRect/>
          </a:stretch>
        </p:blipFill>
        <p:spPr>
          <a:xfrm>
            <a:off x="152400" y="1487975"/>
            <a:ext cx="3176875" cy="2426125"/>
          </a:xfrm>
          <a:prstGeom prst="rect">
            <a:avLst/>
          </a:prstGeom>
          <a:noFill/>
          <a:ln>
            <a:noFill/>
          </a:ln>
        </p:spPr>
      </p:pic>
      <p:pic>
        <p:nvPicPr>
          <p:cNvPr id="163" name="Shape 163"/>
          <p:cNvPicPr preferRelativeResize="0"/>
          <p:nvPr/>
        </p:nvPicPr>
        <p:blipFill>
          <a:blip r:embed="rId8">
            <a:alphaModFix/>
          </a:blip>
          <a:stretch>
            <a:fillRect/>
          </a:stretch>
        </p:blipFill>
        <p:spPr>
          <a:xfrm>
            <a:off x="2984800" y="2390600"/>
            <a:ext cx="2079575" cy="2194850"/>
          </a:xfrm>
          <a:prstGeom prst="rect">
            <a:avLst/>
          </a:prstGeom>
          <a:noFill/>
          <a:ln>
            <a:noFill/>
          </a:ln>
        </p:spPr>
      </p:pic>
      <p:sp>
        <p:nvSpPr>
          <p:cNvPr id="164" name="Shape 164"/>
          <p:cNvSpPr txBox="1"/>
          <p:nvPr/>
        </p:nvSpPr>
        <p:spPr>
          <a:xfrm>
            <a:off x="240550" y="3234175"/>
            <a:ext cx="3177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fr" u="sng">
                <a:solidFill>
                  <a:schemeClr val="hlink"/>
                </a:solidFill>
                <a:hlinkClick r:id="rId9"/>
              </a:rPr>
              <a:t>https://ssk.parthenos-project.eu/ssk/</a:t>
            </a:r>
            <a:r>
              <a:rPr lang="f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5244902" y="535613"/>
            <a:ext cx="2879504" cy="4072345"/>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Quattrocento Sans"/>
              <a:ea typeface="Quattrocento Sans"/>
              <a:cs typeface="Quattrocento Sans"/>
              <a:sym typeface="Quattrocento Sans"/>
            </a:endParaRPr>
          </a:p>
        </p:txBody>
      </p:sp>
      <p:sp>
        <p:nvSpPr>
          <p:cNvPr id="170" name="Shape 170"/>
          <p:cNvSpPr/>
          <p:nvPr/>
        </p:nvSpPr>
        <p:spPr>
          <a:xfrm>
            <a:off x="5443600" y="910325"/>
            <a:ext cx="2493300" cy="33336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000">
                <a:solidFill>
                  <a:srgbClr val="999999"/>
                </a:solidFill>
                <a:latin typeface="Quattrocento Sans"/>
                <a:ea typeface="Quattrocento Sans"/>
                <a:cs typeface="Quattrocento Sans"/>
                <a:sym typeface="Quattrocento Sans"/>
              </a:rPr>
              <a:t>Place your screenshot here</a:t>
            </a:r>
            <a:endParaRPr sz="1000">
              <a:solidFill>
                <a:srgbClr val="999999"/>
              </a:solidFill>
              <a:latin typeface="Quattrocento Sans"/>
              <a:ea typeface="Quattrocento Sans"/>
              <a:cs typeface="Quattrocento Sans"/>
              <a:sym typeface="Quattrocento Sans"/>
            </a:endParaRPr>
          </a:p>
        </p:txBody>
      </p:sp>
      <p:sp>
        <p:nvSpPr>
          <p:cNvPr id="171" name="Shape 171"/>
          <p:cNvSpPr txBox="1">
            <a:spLocks noGrp="1"/>
          </p:cNvSpPr>
          <p:nvPr>
            <p:ph type="title"/>
          </p:nvPr>
        </p:nvSpPr>
        <p:spPr>
          <a:xfrm>
            <a:off x="1457438" y="874218"/>
            <a:ext cx="3878400" cy="43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000"/>
              <a:t>The scenarios</a:t>
            </a:r>
            <a:endParaRPr sz="3000"/>
          </a:p>
        </p:txBody>
      </p:sp>
      <p:sp>
        <p:nvSpPr>
          <p:cNvPr id="172" name="Shape 172"/>
          <p:cNvSpPr txBox="1">
            <a:spLocks noGrp="1"/>
          </p:cNvSpPr>
          <p:nvPr>
            <p:ph type="body" idx="1"/>
          </p:nvPr>
        </p:nvSpPr>
        <p:spPr>
          <a:xfrm>
            <a:off x="1381250" y="1616475"/>
            <a:ext cx="3406500" cy="31122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None/>
            </a:pPr>
            <a:r>
              <a:rPr lang="fr"/>
              <a:t>Providing </a:t>
            </a:r>
            <a:r>
              <a:rPr lang="fr" b="1"/>
              <a:t>contextual information</a:t>
            </a:r>
            <a:r>
              <a:rPr lang="fr"/>
              <a:t> and </a:t>
            </a:r>
            <a:r>
              <a:rPr lang="fr" b="1"/>
              <a:t>relevant examples</a:t>
            </a:r>
            <a:r>
              <a:rPr lang="fr"/>
              <a:t> on how standards can be applied in a given research project.</a:t>
            </a:r>
            <a:endParaRPr/>
          </a:p>
        </p:txBody>
      </p:sp>
      <p:cxnSp>
        <p:nvCxnSpPr>
          <p:cNvPr id="173" name="Shape 173"/>
          <p:cNvCxnSpPr/>
          <p:nvPr/>
        </p:nvCxnSpPr>
        <p:spPr>
          <a:xfrm rot="10800000">
            <a:off x="5449875" y="4251075"/>
            <a:ext cx="2495100" cy="0"/>
          </a:xfrm>
          <a:prstGeom prst="straightConnector1">
            <a:avLst/>
          </a:prstGeom>
          <a:noFill/>
          <a:ln w="9525" cap="flat" cmpd="sng">
            <a:solidFill>
              <a:schemeClr val="dk2"/>
            </a:solidFill>
            <a:prstDash val="solid"/>
            <a:round/>
            <a:headEnd type="none" w="med" len="med"/>
            <a:tailEnd type="none" w="med" len="med"/>
          </a:ln>
        </p:spPr>
      </p:cxnSp>
      <p:grpSp>
        <p:nvGrpSpPr>
          <p:cNvPr id="174" name="Shape 174"/>
          <p:cNvGrpSpPr/>
          <p:nvPr/>
        </p:nvGrpSpPr>
        <p:grpSpPr>
          <a:xfrm>
            <a:off x="907884" y="1033288"/>
            <a:ext cx="226298" cy="214359"/>
            <a:chOff x="2583100" y="2973775"/>
            <a:chExt cx="461550" cy="437200"/>
          </a:xfrm>
        </p:grpSpPr>
        <p:sp>
          <p:nvSpPr>
            <p:cNvPr id="175" name="Shape 175"/>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77" name="Shape 177"/>
          <p:cNvPicPr preferRelativeResize="0"/>
          <p:nvPr/>
        </p:nvPicPr>
        <p:blipFill>
          <a:blip r:embed="rId3">
            <a:alphaModFix/>
          </a:blip>
          <a:stretch>
            <a:fillRect/>
          </a:stretch>
        </p:blipFill>
        <p:spPr>
          <a:xfrm>
            <a:off x="5437100" y="890428"/>
            <a:ext cx="2507875" cy="33562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cxnSp>
        <p:nvCxnSpPr>
          <p:cNvPr id="182" name="Shape 182"/>
          <p:cNvCxnSpPr/>
          <p:nvPr/>
        </p:nvCxnSpPr>
        <p:spPr>
          <a:xfrm>
            <a:off x="0" y="839940"/>
            <a:ext cx="1421700" cy="0"/>
          </a:xfrm>
          <a:prstGeom prst="straightConnector1">
            <a:avLst/>
          </a:prstGeom>
          <a:noFill/>
          <a:ln w="9525" cap="flat" cmpd="sng">
            <a:solidFill>
              <a:srgbClr val="CCCCCC"/>
            </a:solidFill>
            <a:prstDash val="solid"/>
            <a:round/>
            <a:headEnd type="none" w="med" len="med"/>
            <a:tailEnd type="none" w="med" len="med"/>
          </a:ln>
        </p:spPr>
      </p:cxnSp>
      <p:sp>
        <p:nvSpPr>
          <p:cNvPr id="183" name="Shape 183"/>
          <p:cNvSpPr txBox="1">
            <a:spLocks noGrp="1"/>
          </p:cNvSpPr>
          <p:nvPr>
            <p:ph type="ctrTitle" idx="4294967295"/>
          </p:nvPr>
        </p:nvSpPr>
        <p:spPr>
          <a:xfrm>
            <a:off x="1508525" y="320050"/>
            <a:ext cx="4902000" cy="759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t>Three layers</a:t>
            </a:r>
            <a:endParaRPr sz="3600" u="sng">
              <a:highlight>
                <a:srgbClr val="FFCD00"/>
              </a:highlight>
            </a:endParaRPr>
          </a:p>
        </p:txBody>
      </p:sp>
      <p:cxnSp>
        <p:nvCxnSpPr>
          <p:cNvPr id="184" name="Shape 184"/>
          <p:cNvCxnSpPr/>
          <p:nvPr/>
        </p:nvCxnSpPr>
        <p:spPr>
          <a:xfrm>
            <a:off x="4611125" y="823750"/>
            <a:ext cx="4533000" cy="0"/>
          </a:xfrm>
          <a:prstGeom prst="straightConnector1">
            <a:avLst/>
          </a:prstGeom>
          <a:noFill/>
          <a:ln w="9525" cap="flat" cmpd="sng">
            <a:solidFill>
              <a:srgbClr val="CCCCCC"/>
            </a:solidFill>
            <a:prstDash val="solid"/>
            <a:round/>
            <a:headEnd type="none" w="med" len="med"/>
            <a:tailEnd type="none" w="med" len="med"/>
          </a:ln>
        </p:spPr>
      </p:cxnSp>
      <p:sp>
        <p:nvSpPr>
          <p:cNvPr id="185" name="Shape 185"/>
          <p:cNvSpPr txBox="1">
            <a:spLocks noGrp="1"/>
          </p:cNvSpPr>
          <p:nvPr>
            <p:ph type="body" idx="4294967295"/>
          </p:nvPr>
        </p:nvSpPr>
        <p:spPr>
          <a:xfrm>
            <a:off x="1266275" y="1496245"/>
            <a:ext cx="6809700" cy="31122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fr"/>
              <a:t>Us</a:t>
            </a:r>
            <a:endParaRPr/>
          </a:p>
          <a:p>
            <a:pPr marL="0" lvl="0" indent="0" rtl="0">
              <a:spcBef>
                <a:spcPts val="600"/>
              </a:spcBef>
              <a:spcAft>
                <a:spcPts val="0"/>
              </a:spcAft>
              <a:buNone/>
            </a:pPr>
            <a:endParaRPr/>
          </a:p>
          <a:p>
            <a:pPr marL="0" lvl="0" indent="0" rtl="0">
              <a:spcBef>
                <a:spcPts val="600"/>
              </a:spcBef>
              <a:spcAft>
                <a:spcPts val="0"/>
              </a:spcAft>
              <a:buNone/>
            </a:pPr>
            <a:endParaRPr/>
          </a:p>
        </p:txBody>
      </p:sp>
      <p:sp>
        <p:nvSpPr>
          <p:cNvPr id="186" name="Shape 186"/>
          <p:cNvSpPr/>
          <p:nvPr/>
        </p:nvSpPr>
        <p:spPr>
          <a:xfrm>
            <a:off x="572850" y="1741675"/>
            <a:ext cx="2287800" cy="26052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a:off x="3389900" y="1741675"/>
            <a:ext cx="2287800" cy="2605200"/>
          </a:xfrm>
          <a:prstGeom prst="roundRect">
            <a:avLst>
              <a:gd name="adj" fmla="val 16667"/>
            </a:avLst>
          </a:prstGeom>
          <a:solidFill>
            <a:srgbClr val="FFD96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a:off x="6251850" y="1741675"/>
            <a:ext cx="2287800" cy="2605200"/>
          </a:xfrm>
          <a:prstGeom prst="roundRect">
            <a:avLst>
              <a:gd name="adj" fmla="val 16667"/>
            </a:avLst>
          </a:prstGeom>
          <a:solidFill>
            <a:srgbClr val="FFE5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89" name="Shape 189"/>
          <p:cNvPicPr preferRelativeResize="0"/>
          <p:nvPr/>
        </p:nvPicPr>
        <p:blipFill>
          <a:blip r:embed="rId3">
            <a:alphaModFix/>
          </a:blip>
          <a:stretch>
            <a:fillRect/>
          </a:stretch>
        </p:blipFill>
        <p:spPr>
          <a:xfrm>
            <a:off x="1405938" y="1942950"/>
            <a:ext cx="621622" cy="621600"/>
          </a:xfrm>
          <a:prstGeom prst="rect">
            <a:avLst/>
          </a:prstGeom>
          <a:noFill/>
          <a:ln>
            <a:noFill/>
          </a:ln>
        </p:spPr>
      </p:pic>
      <p:pic>
        <p:nvPicPr>
          <p:cNvPr id="190" name="Shape 190"/>
          <p:cNvPicPr preferRelativeResize="0"/>
          <p:nvPr/>
        </p:nvPicPr>
        <p:blipFill>
          <a:blip r:embed="rId4">
            <a:alphaModFix/>
          </a:blip>
          <a:stretch>
            <a:fillRect/>
          </a:stretch>
        </p:blipFill>
        <p:spPr>
          <a:xfrm>
            <a:off x="4189096" y="1909038"/>
            <a:ext cx="689400" cy="689418"/>
          </a:xfrm>
          <a:prstGeom prst="rect">
            <a:avLst/>
          </a:prstGeom>
          <a:noFill/>
          <a:ln>
            <a:noFill/>
          </a:ln>
        </p:spPr>
      </p:pic>
      <p:pic>
        <p:nvPicPr>
          <p:cNvPr id="191" name="Shape 191"/>
          <p:cNvPicPr preferRelativeResize="0"/>
          <p:nvPr/>
        </p:nvPicPr>
        <p:blipFill>
          <a:blip r:embed="rId5">
            <a:alphaModFix/>
          </a:blip>
          <a:stretch>
            <a:fillRect/>
          </a:stretch>
        </p:blipFill>
        <p:spPr>
          <a:xfrm>
            <a:off x="7084948" y="1909050"/>
            <a:ext cx="621600" cy="621600"/>
          </a:xfrm>
          <a:prstGeom prst="rect">
            <a:avLst/>
          </a:prstGeom>
          <a:noFill/>
          <a:ln>
            <a:noFill/>
          </a:ln>
        </p:spPr>
      </p:pic>
      <p:sp>
        <p:nvSpPr>
          <p:cNvPr id="192" name="Shape 192"/>
          <p:cNvSpPr txBox="1"/>
          <p:nvPr/>
        </p:nvSpPr>
        <p:spPr>
          <a:xfrm>
            <a:off x="494625" y="2701691"/>
            <a:ext cx="2499000" cy="289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500"/>
              <a:buFont typeface="Arial"/>
              <a:buNone/>
            </a:pPr>
            <a:r>
              <a:rPr lang="fr" sz="1800" b="1">
                <a:latin typeface="Quattrocento Sans"/>
                <a:ea typeface="Quattrocento Sans"/>
                <a:cs typeface="Quattrocento Sans"/>
                <a:sym typeface="Quattrocento Sans"/>
              </a:rPr>
              <a:t>Scenario</a:t>
            </a:r>
            <a:endParaRPr sz="1800" b="1">
              <a:latin typeface="Quattrocento Sans"/>
              <a:ea typeface="Quattrocento Sans"/>
              <a:cs typeface="Quattrocento Sans"/>
              <a:sym typeface="Quattrocento Sans"/>
            </a:endParaRPr>
          </a:p>
        </p:txBody>
      </p:sp>
      <p:sp>
        <p:nvSpPr>
          <p:cNvPr id="193" name="Shape 193"/>
          <p:cNvSpPr txBox="1"/>
          <p:nvPr/>
        </p:nvSpPr>
        <p:spPr>
          <a:xfrm>
            <a:off x="494625" y="3128041"/>
            <a:ext cx="2499000" cy="1155000"/>
          </a:xfrm>
          <a:prstGeom prst="rect">
            <a:avLst/>
          </a:prstGeom>
          <a:noFill/>
          <a:ln>
            <a:noFill/>
          </a:ln>
        </p:spPr>
        <p:txBody>
          <a:bodyPr spcFirstLastPara="1" wrap="square" lIns="205725" tIns="0" rIns="205725" bIns="0" anchor="t" anchorCtr="0">
            <a:noAutofit/>
          </a:bodyPr>
          <a:lstStyle/>
          <a:p>
            <a:pPr marL="0" marR="0" lvl="0" indent="0" algn="ctr" rtl="0">
              <a:lnSpc>
                <a:spcPct val="150000"/>
              </a:lnSpc>
              <a:spcBef>
                <a:spcPts val="0"/>
              </a:spcBef>
              <a:spcAft>
                <a:spcPts val="0"/>
              </a:spcAft>
              <a:buClr>
                <a:schemeClr val="lt1"/>
              </a:buClr>
              <a:buSzPts val="900"/>
              <a:buFont typeface="Arial"/>
              <a:buNone/>
            </a:pPr>
            <a:r>
              <a:rPr lang="fr" sz="1200">
                <a:latin typeface="Quattrocento Sans"/>
                <a:ea typeface="Quattrocento Sans"/>
                <a:cs typeface="Quattrocento Sans"/>
                <a:sym typeface="Quattrocento Sans"/>
              </a:rPr>
              <a:t>A complete and generic research use case composed of several steps to be followed.</a:t>
            </a:r>
            <a:endParaRPr sz="1200">
              <a:latin typeface="Quattrocento Sans"/>
              <a:ea typeface="Quattrocento Sans"/>
              <a:cs typeface="Quattrocento Sans"/>
              <a:sym typeface="Quattrocento Sans"/>
            </a:endParaRPr>
          </a:p>
        </p:txBody>
      </p:sp>
      <p:sp>
        <p:nvSpPr>
          <p:cNvPr id="194" name="Shape 194"/>
          <p:cNvSpPr txBox="1"/>
          <p:nvPr/>
        </p:nvSpPr>
        <p:spPr>
          <a:xfrm>
            <a:off x="3256463" y="2701691"/>
            <a:ext cx="2499000" cy="289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500"/>
              <a:buFont typeface="Arial"/>
              <a:buNone/>
            </a:pPr>
            <a:r>
              <a:rPr lang="fr" sz="1800" b="1">
                <a:latin typeface="Quattrocento Sans"/>
                <a:ea typeface="Quattrocento Sans"/>
                <a:cs typeface="Quattrocento Sans"/>
                <a:sym typeface="Quattrocento Sans"/>
              </a:rPr>
              <a:t>Step</a:t>
            </a:r>
            <a:endParaRPr sz="1800" b="1">
              <a:latin typeface="Quattrocento Sans"/>
              <a:ea typeface="Quattrocento Sans"/>
              <a:cs typeface="Quattrocento Sans"/>
              <a:sym typeface="Quattrocento Sans"/>
            </a:endParaRPr>
          </a:p>
        </p:txBody>
      </p:sp>
      <p:sp>
        <p:nvSpPr>
          <p:cNvPr id="195" name="Shape 195"/>
          <p:cNvSpPr txBox="1"/>
          <p:nvPr/>
        </p:nvSpPr>
        <p:spPr>
          <a:xfrm>
            <a:off x="3322938" y="3128041"/>
            <a:ext cx="2499000" cy="1155000"/>
          </a:xfrm>
          <a:prstGeom prst="rect">
            <a:avLst/>
          </a:prstGeom>
          <a:noFill/>
          <a:ln>
            <a:noFill/>
          </a:ln>
        </p:spPr>
        <p:txBody>
          <a:bodyPr spcFirstLastPara="1" wrap="square" lIns="205725" tIns="0" rIns="205725" bIns="0" anchor="t" anchorCtr="0">
            <a:noAutofit/>
          </a:bodyPr>
          <a:lstStyle/>
          <a:p>
            <a:pPr marL="0" marR="0" lvl="0" indent="0" algn="ctr" rtl="0">
              <a:lnSpc>
                <a:spcPct val="150000"/>
              </a:lnSpc>
              <a:spcBef>
                <a:spcPts val="0"/>
              </a:spcBef>
              <a:spcAft>
                <a:spcPts val="0"/>
              </a:spcAft>
              <a:buClr>
                <a:schemeClr val="lt1"/>
              </a:buClr>
              <a:buSzPts val="900"/>
              <a:buFont typeface="Arial"/>
              <a:buNone/>
            </a:pPr>
            <a:r>
              <a:rPr lang="fr" sz="1200">
                <a:latin typeface="Quattrocento Sans"/>
                <a:ea typeface="Quattrocento Sans"/>
                <a:cs typeface="Quattrocento Sans"/>
                <a:sym typeface="Quattrocento Sans"/>
              </a:rPr>
              <a:t>A unique task to be performed inside a scenario with the help and recommendation of one or several resources.</a:t>
            </a:r>
            <a:endParaRPr sz="1200">
              <a:latin typeface="Quattrocento Sans"/>
              <a:ea typeface="Quattrocento Sans"/>
              <a:cs typeface="Quattrocento Sans"/>
              <a:sym typeface="Quattrocento Sans"/>
            </a:endParaRPr>
          </a:p>
        </p:txBody>
      </p:sp>
      <p:sp>
        <p:nvSpPr>
          <p:cNvPr id="196" name="Shape 196"/>
          <p:cNvSpPr txBox="1"/>
          <p:nvPr/>
        </p:nvSpPr>
        <p:spPr>
          <a:xfrm>
            <a:off x="6151310" y="2701691"/>
            <a:ext cx="2498100" cy="289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1500"/>
              <a:buFont typeface="Arial"/>
              <a:buNone/>
            </a:pPr>
            <a:r>
              <a:rPr lang="fr" sz="1800" b="1">
                <a:latin typeface="Quattrocento Sans"/>
                <a:ea typeface="Quattrocento Sans"/>
                <a:cs typeface="Quattrocento Sans"/>
                <a:sym typeface="Quattrocento Sans"/>
              </a:rPr>
              <a:t>Resource</a:t>
            </a:r>
            <a:endParaRPr sz="1800" b="1">
              <a:latin typeface="Quattrocento Sans"/>
              <a:ea typeface="Quattrocento Sans"/>
              <a:cs typeface="Quattrocento Sans"/>
              <a:sym typeface="Quattrocento Sans"/>
            </a:endParaRPr>
          </a:p>
        </p:txBody>
      </p:sp>
      <p:sp>
        <p:nvSpPr>
          <p:cNvPr id="197" name="Shape 197"/>
          <p:cNvSpPr txBox="1"/>
          <p:nvPr/>
        </p:nvSpPr>
        <p:spPr>
          <a:xfrm>
            <a:off x="6151285" y="3128041"/>
            <a:ext cx="2498100" cy="1155000"/>
          </a:xfrm>
          <a:prstGeom prst="rect">
            <a:avLst/>
          </a:prstGeom>
          <a:noFill/>
          <a:ln>
            <a:noFill/>
          </a:ln>
        </p:spPr>
        <p:txBody>
          <a:bodyPr spcFirstLastPara="1" wrap="square" lIns="205725" tIns="0" rIns="205725" bIns="0" anchor="t" anchorCtr="0">
            <a:noAutofit/>
          </a:bodyPr>
          <a:lstStyle/>
          <a:p>
            <a:pPr marL="0" marR="0" lvl="0" indent="0" algn="ctr" rtl="0">
              <a:lnSpc>
                <a:spcPct val="150000"/>
              </a:lnSpc>
              <a:spcBef>
                <a:spcPts val="0"/>
              </a:spcBef>
              <a:spcAft>
                <a:spcPts val="0"/>
              </a:spcAft>
              <a:buClr>
                <a:schemeClr val="lt1"/>
              </a:buClr>
              <a:buSzPts val="900"/>
              <a:buFont typeface="Arial"/>
              <a:buNone/>
            </a:pPr>
            <a:r>
              <a:rPr lang="fr" sz="1200">
                <a:latin typeface="Quattrocento Sans"/>
                <a:ea typeface="Quattrocento Sans"/>
                <a:cs typeface="Quattrocento Sans"/>
                <a:sym typeface="Quattrocento Sans"/>
              </a:rPr>
              <a:t>A standardized tool / service / document guiding the researcher in her/his tasks completion.</a:t>
            </a:r>
            <a:endParaRPr sz="1200">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4294967295"/>
          </p:nvPr>
        </p:nvSpPr>
        <p:spPr>
          <a:xfrm>
            <a:off x="547375" y="4628850"/>
            <a:ext cx="8261100" cy="4170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fr" sz="1400">
                <a:solidFill>
                  <a:schemeClr val="dk1"/>
                </a:solidFill>
              </a:rPr>
              <a:t>TEI files are all available on </a:t>
            </a:r>
            <a:r>
              <a:rPr lang="fr" sz="1400" b="1">
                <a:solidFill>
                  <a:schemeClr val="dk1"/>
                </a:solidFill>
                <a:highlight>
                  <a:srgbClr val="FFCD00"/>
                </a:highlight>
              </a:rPr>
              <a:t>Github</a:t>
            </a:r>
            <a:r>
              <a:rPr lang="fr" sz="1400">
                <a:solidFill>
                  <a:schemeClr val="dk1"/>
                </a:solidFill>
              </a:rPr>
              <a:t> (</a:t>
            </a:r>
            <a:r>
              <a:rPr lang="fr" sz="1400" u="sng">
                <a:solidFill>
                  <a:schemeClr val="hlink"/>
                </a:solidFill>
                <a:hlinkClick r:id="rId3"/>
              </a:rPr>
              <a:t>https://github.com/ParthenosWP4/SSK</a:t>
            </a:r>
            <a:r>
              <a:rPr lang="fr" sz="1400">
                <a:solidFill>
                  <a:schemeClr val="dk1"/>
                </a:solidFill>
              </a:rPr>
              <a:t>).</a:t>
            </a:r>
            <a:endParaRPr sz="1400"/>
          </a:p>
        </p:txBody>
      </p:sp>
      <p:cxnSp>
        <p:nvCxnSpPr>
          <p:cNvPr id="203" name="Shape 203"/>
          <p:cNvCxnSpPr/>
          <p:nvPr/>
        </p:nvCxnSpPr>
        <p:spPr>
          <a:xfrm>
            <a:off x="0" y="839940"/>
            <a:ext cx="1421700" cy="0"/>
          </a:xfrm>
          <a:prstGeom prst="straightConnector1">
            <a:avLst/>
          </a:prstGeom>
          <a:noFill/>
          <a:ln w="9525" cap="flat" cmpd="sng">
            <a:solidFill>
              <a:srgbClr val="CCCCCC"/>
            </a:solidFill>
            <a:prstDash val="solid"/>
            <a:round/>
            <a:headEnd type="none" w="med" len="med"/>
            <a:tailEnd type="none" w="med" len="med"/>
          </a:ln>
        </p:spPr>
      </p:cxnSp>
      <p:sp>
        <p:nvSpPr>
          <p:cNvPr id="204" name="Shape 204"/>
          <p:cNvSpPr txBox="1">
            <a:spLocks noGrp="1"/>
          </p:cNvSpPr>
          <p:nvPr>
            <p:ph type="ctrTitle" idx="4294967295"/>
          </p:nvPr>
        </p:nvSpPr>
        <p:spPr>
          <a:xfrm>
            <a:off x="1508525" y="320050"/>
            <a:ext cx="4902000" cy="759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t>The TEI model</a:t>
            </a:r>
            <a:endParaRPr sz="3600" u="sng">
              <a:highlight>
                <a:srgbClr val="FFCD00"/>
              </a:highlight>
            </a:endParaRPr>
          </a:p>
        </p:txBody>
      </p:sp>
      <p:cxnSp>
        <p:nvCxnSpPr>
          <p:cNvPr id="205" name="Shape 205"/>
          <p:cNvCxnSpPr/>
          <p:nvPr/>
        </p:nvCxnSpPr>
        <p:spPr>
          <a:xfrm>
            <a:off x="5049050" y="823750"/>
            <a:ext cx="4095300" cy="0"/>
          </a:xfrm>
          <a:prstGeom prst="straightConnector1">
            <a:avLst/>
          </a:prstGeom>
          <a:noFill/>
          <a:ln w="9525" cap="flat" cmpd="sng">
            <a:solidFill>
              <a:srgbClr val="CCCCCC"/>
            </a:solidFill>
            <a:prstDash val="solid"/>
            <a:round/>
            <a:headEnd type="none" w="med" len="med"/>
            <a:tailEnd type="none" w="med" len="med"/>
          </a:ln>
        </p:spPr>
      </p:cxnSp>
      <p:sp>
        <p:nvSpPr>
          <p:cNvPr id="206" name="Shape 206"/>
          <p:cNvSpPr txBox="1">
            <a:spLocks noGrp="1"/>
          </p:cNvSpPr>
          <p:nvPr>
            <p:ph type="body" idx="4294967295"/>
          </p:nvPr>
        </p:nvSpPr>
        <p:spPr>
          <a:xfrm>
            <a:off x="430700" y="1335775"/>
            <a:ext cx="7719000" cy="1404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fr" sz="2000">
                <a:solidFill>
                  <a:schemeClr val="dk1"/>
                </a:solidFill>
              </a:rPr>
              <a:t>The scenarios are described using the </a:t>
            </a:r>
            <a:r>
              <a:rPr lang="fr" sz="2000">
                <a:solidFill>
                  <a:schemeClr val="dk1"/>
                </a:solidFill>
                <a:highlight>
                  <a:srgbClr val="FFCD00"/>
                </a:highlight>
              </a:rPr>
              <a:t>TEI</a:t>
            </a:r>
            <a:r>
              <a:rPr lang="fr" sz="2000">
                <a:solidFill>
                  <a:schemeClr val="dk1"/>
                </a:solidFill>
              </a:rPr>
              <a:t> format (</a:t>
            </a:r>
            <a:r>
              <a:rPr lang="fr" sz="2000">
                <a:solidFill>
                  <a:schemeClr val="dk1"/>
                </a:solidFill>
                <a:highlight>
                  <a:srgbClr val="FFCD00"/>
                </a:highlight>
              </a:rPr>
              <a:t>Text Encoding Initiative</a:t>
            </a:r>
            <a:r>
              <a:rPr lang="fr" sz="2000">
                <a:solidFill>
                  <a:schemeClr val="dk1"/>
                </a:solidFill>
              </a:rPr>
              <a:t>). All the information displayed within the SSK proceed from TEI files.</a:t>
            </a:r>
            <a:endParaRPr sz="2000">
              <a:solidFill>
                <a:schemeClr val="dk1"/>
              </a:solidFill>
            </a:endParaRPr>
          </a:p>
          <a:p>
            <a:pPr marL="0" lvl="0" indent="0" rtl="0">
              <a:lnSpc>
                <a:spcPct val="115000"/>
              </a:lnSpc>
              <a:spcBef>
                <a:spcPts val="0"/>
              </a:spcBef>
              <a:spcAft>
                <a:spcPts val="0"/>
              </a:spcAft>
              <a:buNone/>
            </a:pPr>
            <a:r>
              <a:rPr lang="fr" sz="1400">
                <a:solidFill>
                  <a:schemeClr val="dk1"/>
                </a:solidFill>
              </a:rPr>
              <a:t>A scenario is a list of events (</a:t>
            </a:r>
            <a:r>
              <a:rPr lang="fr" sz="1400" b="1">
                <a:solidFill>
                  <a:schemeClr val="dk1"/>
                </a:solidFill>
                <a:highlight>
                  <a:srgbClr val="FFCD00"/>
                </a:highlight>
              </a:rPr>
              <a:t>&lt;tei:listEvent&gt;</a:t>
            </a:r>
            <a:r>
              <a:rPr lang="fr" sz="1400">
                <a:solidFill>
                  <a:schemeClr val="dk1"/>
                </a:solidFill>
              </a:rPr>
              <a:t>), each step in a scenario is an event (</a:t>
            </a:r>
            <a:r>
              <a:rPr lang="fr" sz="1400" b="1">
                <a:solidFill>
                  <a:schemeClr val="dk1"/>
                </a:solidFill>
                <a:highlight>
                  <a:srgbClr val="FFCD00"/>
                </a:highlight>
              </a:rPr>
              <a:t>&lt;tei:event&gt;</a:t>
            </a:r>
            <a:r>
              <a:rPr lang="fr" sz="1400">
                <a:solidFill>
                  <a:schemeClr val="dk1"/>
                </a:solidFill>
              </a:rPr>
              <a:t>).</a:t>
            </a:r>
            <a:endParaRPr sz="1400">
              <a:solidFill>
                <a:schemeClr val="dk1"/>
              </a:solidFill>
            </a:endParaRPr>
          </a:p>
          <a:p>
            <a:pPr marL="0" lvl="0" indent="0" rtl="0">
              <a:lnSpc>
                <a:spcPct val="115000"/>
              </a:lnSpc>
              <a:spcBef>
                <a:spcPts val="0"/>
              </a:spcBef>
              <a:spcAft>
                <a:spcPts val="0"/>
              </a:spcAft>
              <a:buNone/>
            </a:pPr>
            <a:endParaRPr sz="2000">
              <a:solidFill>
                <a:schemeClr val="dk1"/>
              </a:solidFill>
            </a:endParaRPr>
          </a:p>
          <a:p>
            <a:pPr marL="0" lvl="0" indent="0" rtl="0">
              <a:lnSpc>
                <a:spcPct val="115000"/>
              </a:lnSpc>
              <a:spcBef>
                <a:spcPts val="0"/>
              </a:spcBef>
              <a:spcAft>
                <a:spcPts val="0"/>
              </a:spcAft>
              <a:buNone/>
            </a:pPr>
            <a:endParaRPr sz="2000">
              <a:solidFill>
                <a:schemeClr val="dk1"/>
              </a:solidFill>
            </a:endParaRPr>
          </a:p>
          <a:p>
            <a:pPr marL="0" lvl="0" indent="0" rtl="0">
              <a:lnSpc>
                <a:spcPct val="115000"/>
              </a:lnSpc>
              <a:spcBef>
                <a:spcPts val="0"/>
              </a:spcBef>
              <a:spcAft>
                <a:spcPts val="0"/>
              </a:spcAft>
              <a:buNone/>
            </a:pPr>
            <a:endParaRPr sz="2000">
              <a:solidFill>
                <a:schemeClr val="dk1"/>
              </a:solidFill>
            </a:endParaRPr>
          </a:p>
          <a:p>
            <a:pPr marL="0" lvl="0" indent="0" rtl="0">
              <a:lnSpc>
                <a:spcPct val="115000"/>
              </a:lnSpc>
              <a:spcBef>
                <a:spcPts val="0"/>
              </a:spcBef>
              <a:spcAft>
                <a:spcPts val="0"/>
              </a:spcAft>
              <a:buNone/>
            </a:pPr>
            <a:endParaRPr sz="2000">
              <a:solidFill>
                <a:schemeClr val="dk1"/>
              </a:solidFill>
            </a:endParaRPr>
          </a:p>
          <a:p>
            <a:pPr marL="0" lvl="0" indent="0" rtl="0">
              <a:lnSpc>
                <a:spcPct val="115000"/>
              </a:lnSpc>
              <a:spcBef>
                <a:spcPts val="0"/>
              </a:spcBef>
              <a:spcAft>
                <a:spcPts val="0"/>
              </a:spcAft>
              <a:buNone/>
            </a:pPr>
            <a:endParaRPr sz="2000">
              <a:solidFill>
                <a:schemeClr val="dk1"/>
              </a:solidFill>
            </a:endParaRPr>
          </a:p>
        </p:txBody>
      </p:sp>
      <p:pic>
        <p:nvPicPr>
          <p:cNvPr id="207" name="Shape 207"/>
          <p:cNvPicPr preferRelativeResize="0"/>
          <p:nvPr/>
        </p:nvPicPr>
        <p:blipFill rotWithShape="1">
          <a:blip r:embed="rId4">
            <a:alphaModFix/>
          </a:blip>
          <a:srcRect r="40152"/>
          <a:stretch/>
        </p:blipFill>
        <p:spPr>
          <a:xfrm>
            <a:off x="201725" y="2892800"/>
            <a:ext cx="3967226" cy="1653875"/>
          </a:xfrm>
          <a:prstGeom prst="rect">
            <a:avLst/>
          </a:prstGeom>
          <a:noFill/>
          <a:ln>
            <a:noFill/>
          </a:ln>
        </p:spPr>
      </p:pic>
      <p:pic>
        <p:nvPicPr>
          <p:cNvPr id="208" name="Shape 208"/>
          <p:cNvPicPr preferRelativeResize="0"/>
          <p:nvPr/>
        </p:nvPicPr>
        <p:blipFill>
          <a:blip r:embed="rId5">
            <a:alphaModFix/>
          </a:blip>
          <a:stretch>
            <a:fillRect/>
          </a:stretch>
        </p:blipFill>
        <p:spPr>
          <a:xfrm>
            <a:off x="4749175" y="3048088"/>
            <a:ext cx="4551574" cy="13432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cxnSp>
        <p:nvCxnSpPr>
          <p:cNvPr id="213" name="Shape 213"/>
          <p:cNvCxnSpPr/>
          <p:nvPr/>
        </p:nvCxnSpPr>
        <p:spPr>
          <a:xfrm>
            <a:off x="0" y="839940"/>
            <a:ext cx="692400" cy="4500"/>
          </a:xfrm>
          <a:prstGeom prst="straightConnector1">
            <a:avLst/>
          </a:prstGeom>
          <a:noFill/>
          <a:ln w="9525" cap="flat" cmpd="sng">
            <a:solidFill>
              <a:srgbClr val="CCCCCC"/>
            </a:solidFill>
            <a:prstDash val="solid"/>
            <a:round/>
            <a:headEnd type="none" w="med" len="med"/>
            <a:tailEnd type="none" w="med" len="med"/>
          </a:ln>
        </p:spPr>
      </p:cxnSp>
      <p:sp>
        <p:nvSpPr>
          <p:cNvPr id="214" name="Shape 214"/>
          <p:cNvSpPr txBox="1">
            <a:spLocks noGrp="1"/>
          </p:cNvSpPr>
          <p:nvPr>
            <p:ph type="ctrTitle" idx="4294967295"/>
          </p:nvPr>
        </p:nvSpPr>
        <p:spPr>
          <a:xfrm>
            <a:off x="822725" y="320050"/>
            <a:ext cx="5326500" cy="759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 sz="3600"/>
              <a:t>Handling the resources </a:t>
            </a:r>
            <a:endParaRPr sz="3600" u="sng">
              <a:highlight>
                <a:srgbClr val="FFCD00"/>
              </a:highlight>
            </a:endParaRPr>
          </a:p>
        </p:txBody>
      </p:sp>
      <p:cxnSp>
        <p:nvCxnSpPr>
          <p:cNvPr id="215" name="Shape 215"/>
          <p:cNvCxnSpPr/>
          <p:nvPr/>
        </p:nvCxnSpPr>
        <p:spPr>
          <a:xfrm>
            <a:off x="6309025" y="823625"/>
            <a:ext cx="2835300" cy="0"/>
          </a:xfrm>
          <a:prstGeom prst="straightConnector1">
            <a:avLst/>
          </a:prstGeom>
          <a:noFill/>
          <a:ln w="9525" cap="flat" cmpd="sng">
            <a:solidFill>
              <a:srgbClr val="CCCCCC"/>
            </a:solidFill>
            <a:prstDash val="solid"/>
            <a:round/>
            <a:headEnd type="none" w="med" len="med"/>
            <a:tailEnd type="none" w="med" len="med"/>
          </a:ln>
        </p:spPr>
      </p:cxnSp>
      <p:pic>
        <p:nvPicPr>
          <p:cNvPr id="216" name="Shape 216"/>
          <p:cNvPicPr preferRelativeResize="0"/>
          <p:nvPr/>
        </p:nvPicPr>
        <p:blipFill>
          <a:blip r:embed="rId3">
            <a:alphaModFix/>
          </a:blip>
          <a:stretch>
            <a:fillRect/>
          </a:stretch>
        </p:blipFill>
        <p:spPr>
          <a:xfrm>
            <a:off x="228600" y="1537285"/>
            <a:ext cx="2132976" cy="2736790"/>
          </a:xfrm>
          <a:prstGeom prst="rect">
            <a:avLst/>
          </a:prstGeom>
          <a:noFill/>
          <a:ln>
            <a:noFill/>
          </a:ln>
        </p:spPr>
      </p:pic>
      <p:pic>
        <p:nvPicPr>
          <p:cNvPr id="217" name="Shape 217"/>
          <p:cNvPicPr preferRelativeResize="0"/>
          <p:nvPr/>
        </p:nvPicPr>
        <p:blipFill>
          <a:blip r:embed="rId4">
            <a:alphaModFix/>
          </a:blip>
          <a:stretch>
            <a:fillRect/>
          </a:stretch>
        </p:blipFill>
        <p:spPr>
          <a:xfrm>
            <a:off x="2437773" y="1537285"/>
            <a:ext cx="2140818" cy="2736790"/>
          </a:xfrm>
          <a:prstGeom prst="rect">
            <a:avLst/>
          </a:prstGeom>
          <a:noFill/>
          <a:ln>
            <a:noFill/>
          </a:ln>
        </p:spPr>
      </p:pic>
      <p:pic>
        <p:nvPicPr>
          <p:cNvPr id="218" name="Shape 218"/>
          <p:cNvPicPr preferRelativeResize="0"/>
          <p:nvPr/>
        </p:nvPicPr>
        <p:blipFill>
          <a:blip r:embed="rId5">
            <a:alphaModFix/>
          </a:blip>
          <a:stretch>
            <a:fillRect/>
          </a:stretch>
        </p:blipFill>
        <p:spPr>
          <a:xfrm>
            <a:off x="4654789" y="1541201"/>
            <a:ext cx="2140818" cy="2728948"/>
          </a:xfrm>
          <a:prstGeom prst="rect">
            <a:avLst/>
          </a:prstGeom>
          <a:noFill/>
          <a:ln>
            <a:noFill/>
          </a:ln>
        </p:spPr>
      </p:pic>
      <p:pic>
        <p:nvPicPr>
          <p:cNvPr id="219" name="Shape 219"/>
          <p:cNvPicPr preferRelativeResize="0"/>
          <p:nvPr/>
        </p:nvPicPr>
        <p:blipFill>
          <a:blip r:embed="rId6">
            <a:alphaModFix/>
          </a:blip>
          <a:stretch>
            <a:fillRect/>
          </a:stretch>
        </p:blipFill>
        <p:spPr>
          <a:xfrm>
            <a:off x="6871798" y="1537275"/>
            <a:ext cx="2156502" cy="273679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1873</Words>
  <Application>Microsoft Macintosh PowerPoint</Application>
  <PresentationFormat>Présentation à l'écran (16:9)</PresentationFormat>
  <Paragraphs>248</Paragraphs>
  <Slides>24</Slides>
  <Notes>24</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24</vt:i4>
      </vt:variant>
    </vt:vector>
  </HeadingPairs>
  <TitlesOfParts>
    <vt:vector size="29" baseType="lpstr">
      <vt:lpstr>Lora</vt:lpstr>
      <vt:lpstr>Quattrocento Sans</vt:lpstr>
      <vt:lpstr>Arial Black</vt:lpstr>
      <vt:lpstr>Simple Light</vt:lpstr>
      <vt:lpstr>Viola template</vt:lpstr>
      <vt:lpstr>The Standardization Survival Kit &amp; EHRI-EAD</vt:lpstr>
      <vt:lpstr>Outline</vt:lpstr>
      <vt:lpstr>Présentation PowerPoint</vt:lpstr>
      <vt:lpstr>Présentation PowerPoint</vt:lpstr>
      <vt:lpstr>The Standardization Survival Kit: a toolkit for Humanities scholars</vt:lpstr>
      <vt:lpstr>The scenarios</vt:lpstr>
      <vt:lpstr>Three layers</vt:lpstr>
      <vt:lpstr>The TEI model</vt:lpstr>
      <vt:lpstr>Handling the resources </vt:lpstr>
      <vt:lpstr>Project-centered EAD customization</vt:lpstr>
      <vt:lpstr>EHRI context and challenges</vt:lpstr>
      <vt:lpstr>EHRI &amp; EAD</vt:lpstr>
      <vt:lpstr>Proposal: EAD customizations</vt:lpstr>
      <vt:lpstr>How?</vt:lpstr>
      <vt:lpstr>Defining an XML element with ODD </vt:lpstr>
      <vt:lpstr>ODD and EAD ...</vt:lpstr>
      <vt:lpstr>… and EHRI</vt:lpstr>
      <vt:lpstr>Flexible and customizable methodology </vt:lpstr>
      <vt:lpstr>Flexible and customizable methodology</vt:lpstr>
      <vt:lpstr>Creating EHRI EAD specification</vt:lpstr>
      <vt:lpstr>Schematron rules </vt:lpstr>
      <vt:lpstr>Connect to ad hoc documentation</vt:lpstr>
      <vt:lpstr>EHRI validation Workflow </vt:lpstr>
      <vt:lpstr>Reusable by nature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Standardization Survival Kit &amp; EHRI-EAD</dc:title>
  <cp:lastModifiedBy>support INRIA-Rocquencourt</cp:lastModifiedBy>
  <cp:revision>4</cp:revision>
  <dcterms:modified xsi:type="dcterms:W3CDTF">2018-05-14T11:57:27Z</dcterms:modified>
</cp:coreProperties>
</file>