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67" r:id="rId7"/>
    <p:sldId id="263" r:id="rId8"/>
    <p:sldId id="270" r:id="rId9"/>
    <p:sldId id="271" r:id="rId10"/>
    <p:sldId id="268" r:id="rId11"/>
    <p:sldId id="264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1C38-DF7F-4B5C-A35C-F289A607EA5E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60E0-0C9B-4A33-95B0-3EE4974FD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8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4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4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8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643B-1422-453F-894B-78B263BECE2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4CE2-D052-4E8B-A27F-B17E46ED9F4D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32" y="6165304"/>
            <a:ext cx="1332368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fr-BE" sz="6000" smtClean="0">
                <a:solidFill>
                  <a:srgbClr val="FFFF00"/>
                </a:solidFill>
                <a:latin typeface="Brush Script MT" panose="03060802040406070304" pitchFamily="66" charset="0"/>
              </a:rPr>
              <a:t>Trust &amp; Understanding</a:t>
            </a:r>
            <a:endParaRPr lang="en-US" sz="600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636" y="1556792"/>
            <a:ext cx="6552728" cy="2448272"/>
          </a:xfrm>
        </p:spPr>
        <p:txBody>
          <a:bodyPr>
            <a:normAutofit/>
          </a:bodyPr>
          <a:lstStyle/>
          <a:p>
            <a:r>
              <a:rPr lang="fr-BE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Building Bridges: Mapping the XML</a:t>
            </a:r>
          </a:p>
          <a:p>
            <a:r>
              <a:rPr lang="fr-BE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Standard for the Social Sciences</a:t>
            </a:r>
          </a:p>
          <a:p>
            <a:r>
              <a:rPr lang="fr-BE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“Data Documentation Initiative”</a:t>
            </a:r>
          </a:p>
          <a:p>
            <a:r>
              <a:rPr lang="fr-BE" smtClean="0">
                <a:solidFill>
                  <a:schemeClr val="tx1"/>
                </a:solidFill>
                <a:latin typeface="Bahnschrift SemiLight" panose="020B0502040204020203" pitchFamily="34" charset="0"/>
              </a:rPr>
              <a:t>(DDI) to EAD</a:t>
            </a:r>
            <a:endParaRPr lang="en-US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207803" y="5202909"/>
            <a:ext cx="4728395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DARIAH-EU Workshop</a:t>
            </a:r>
          </a:p>
          <a:p>
            <a:r>
              <a:rPr lang="fr-BE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Brussels, State Archives of Belgium</a:t>
            </a:r>
          </a:p>
          <a:p>
            <a:r>
              <a:rPr lang="fr-BE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May 2018</a:t>
            </a:r>
            <a:endPara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082026" y="4293096"/>
            <a:ext cx="2979948" cy="50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Benjamin Peuch</a:t>
            </a:r>
            <a:endPara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What I should have done (2)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4380" y="1600201"/>
            <a:ext cx="8075240" cy="384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fr-BE" smtClean="0">
                <a:latin typeface="Corbel" panose="020B0503020204020204" pitchFamily="34" charset="0"/>
              </a:rPr>
              <a:t>See which of these metadata types must transfer from DDI to EAD — and which do not</a:t>
            </a:r>
          </a:p>
          <a:p>
            <a:pPr marL="514350" indent="-514350">
              <a:buFont typeface="+mj-lt"/>
              <a:buAutoNum type="arabicPeriod" startAt="3"/>
            </a:pPr>
            <a:endParaRPr lang="fr-BE" smtClean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fr-BE" smtClean="0">
                <a:latin typeface="Corbel" panose="020B0503020204020204" pitchFamily="34" charset="0"/>
              </a:rPr>
              <a:t>Map the specifically identified tags that are likely to contain the information we seek to transfer from DDI to EAD</a:t>
            </a:r>
          </a:p>
        </p:txBody>
      </p:sp>
    </p:spTree>
    <p:extLst>
      <p:ext uri="{BB962C8B-B14F-4D97-AF65-F5344CB8AC3E}">
        <p14:creationId xmlns:p14="http://schemas.microsoft.com/office/powerpoint/2010/main" val="9471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14_DIROPVLA_DIGIPAT\40_MY_DATA\Peuch\Images\all the th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23" y="1484784"/>
            <a:ext cx="641855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65106" y="1484784"/>
            <a:ext cx="6013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Map </a:t>
            </a:r>
            <a:r>
              <a:rPr lang="fr-BE" sz="5400" b="1" u="sng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</a:t>
            </a:r>
            <a:r>
              <a:rPr lang="fr-BE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the tags!</a:t>
            </a:r>
            <a:endParaRPr lang="en-US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What I did</a:t>
            </a:r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8075240" cy="1944216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Assume you want to retrieve identifiers</a:t>
            </a:r>
          </a:p>
          <a:p>
            <a:endParaRPr lang="fr-BE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Where do you reallocate them?</a:t>
            </a:r>
          </a:p>
          <a:p>
            <a:endParaRPr lang="fr-BE">
              <a:latin typeface="Corbel" panose="020B0503020204020204" pitchFamily="34" charset="0"/>
            </a:endParaRPr>
          </a:p>
          <a:p>
            <a:endParaRPr lang="fr-BE" smtClean="0">
              <a:latin typeface="Corbel" panose="020B050302020402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786210"/>
          </a:xfrm>
        </p:spPr>
        <p:txBody>
          <a:bodyPr>
            <a:no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Interesting aspects</a:t>
            </a:r>
            <a:br>
              <a:rPr lang="fr-BE" smtClean="0">
                <a:latin typeface="Corbel" panose="020B0503020204020204" pitchFamily="34" charset="0"/>
              </a:rPr>
            </a:br>
            <a:r>
              <a:rPr lang="fr-BE" smtClean="0">
                <a:latin typeface="Corbel" panose="020B0503020204020204" pitchFamily="34" charset="0"/>
              </a:rPr>
              <a:t>’Identifier overload’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4751981"/>
            <a:ext cx="2304256" cy="97409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mtClean="0">
                <a:latin typeface="Corbel" panose="020B0503020204020204" pitchFamily="34" charset="0"/>
              </a:rPr>
              <a:t>&lt;unitid&gt;?</a:t>
            </a:r>
            <a:endParaRPr lang="fr-BE">
              <a:latin typeface="Corbel" panose="020B0503020204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347864" y="4752977"/>
            <a:ext cx="2304256" cy="97210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mtClean="0">
                <a:latin typeface="Corbel" panose="020B0503020204020204" pitchFamily="34" charset="0"/>
              </a:rPr>
              <a:t>&lt;… ID&gt;?</a:t>
            </a:r>
            <a:endParaRPr lang="fr-BE">
              <a:latin typeface="Corbel" panose="020B0503020204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12160" y="4752977"/>
            <a:ext cx="2232248" cy="97210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mtClean="0">
                <a:latin typeface="Corbel" panose="020B0503020204020204" pitchFamily="34" charset="0"/>
              </a:rPr>
              <a:t>"The previous identifier for this element was…"</a:t>
            </a:r>
            <a:endParaRPr lang="fr-BE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786210"/>
          </a:xfrm>
        </p:spPr>
        <p:txBody>
          <a:bodyPr>
            <a:no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Interesting aspects</a:t>
            </a:r>
            <a:br>
              <a:rPr lang="fr-BE" smtClean="0">
                <a:latin typeface="Corbel" panose="020B0503020204020204" pitchFamily="34" charset="0"/>
              </a:rPr>
            </a:br>
            <a:r>
              <a:rPr lang="fr-BE" smtClean="0">
                <a:latin typeface="Corbel" panose="020B0503020204020204" pitchFamily="34" charset="0"/>
              </a:rPr>
              <a:t>Authors and contributors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3754760" cy="424847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255713" algn="l"/>
                <a:tab pos="4129088" algn="l"/>
                <a:tab pos="5561013" algn="l"/>
              </a:tabLst>
            </a:pPr>
            <a:r>
              <a:rPr lang="fr-BE" smtClean="0">
                <a:latin typeface="Corbel" panose="020B0503020204020204" pitchFamily="34" charset="0"/>
              </a:rPr>
              <a:t>DDI	&lt;producer&gt;</a:t>
            </a:r>
          </a:p>
          <a:p>
            <a:pPr marL="0" indent="0">
              <a:buNone/>
              <a:tabLst>
                <a:tab pos="1255713" algn="l"/>
                <a:tab pos="4129088" algn="l"/>
                <a:tab pos="5561013" algn="l"/>
              </a:tabLst>
            </a:pPr>
            <a:r>
              <a:rPr lang="fr-BE">
                <a:latin typeface="Corbel" panose="020B0503020204020204" pitchFamily="34" charset="0"/>
              </a:rPr>
              <a:t>	</a:t>
            </a:r>
            <a:r>
              <a:rPr lang="fr-BE" smtClean="0">
                <a:latin typeface="Corbel" panose="020B0503020204020204" pitchFamily="34" charset="0"/>
              </a:rPr>
              <a:t>&lt;verResp&gt;</a:t>
            </a:r>
          </a:p>
          <a:p>
            <a:pPr marL="0" indent="0">
              <a:buNone/>
              <a:tabLst>
                <a:tab pos="1255713" algn="l"/>
              </a:tabLst>
            </a:pPr>
            <a:r>
              <a:rPr lang="fr-BE">
                <a:latin typeface="Corbel" panose="020B0503020204020204" pitchFamily="34" charset="0"/>
              </a:rPr>
              <a:t>	</a:t>
            </a:r>
            <a:r>
              <a:rPr lang="fr-BE" smtClean="0">
                <a:latin typeface="Corbel" panose="020B0503020204020204" pitchFamily="34" charset="0"/>
              </a:rPr>
              <a:t>&lt;distrbtr&gt;</a:t>
            </a:r>
          </a:p>
          <a:p>
            <a:pPr marL="0" indent="0">
              <a:buNone/>
              <a:tabLst>
                <a:tab pos="1255713" algn="l"/>
              </a:tabLst>
            </a:pPr>
            <a:r>
              <a:rPr lang="fr-BE">
                <a:latin typeface="Corbel" panose="020B0503020204020204" pitchFamily="34" charset="0"/>
              </a:rPr>
              <a:t>	</a:t>
            </a:r>
            <a:r>
              <a:rPr lang="fr-BE" smtClean="0">
                <a:latin typeface="Corbel" panose="020B0503020204020204" pitchFamily="34" charset="0"/>
              </a:rPr>
              <a:t>&lt;depositr&gt;</a:t>
            </a:r>
          </a:p>
          <a:p>
            <a:pPr marL="0" indent="0">
              <a:buNone/>
              <a:tabLst>
                <a:tab pos="1255713" algn="l"/>
              </a:tabLst>
            </a:pPr>
            <a:r>
              <a:rPr lang="fr-BE">
                <a:latin typeface="Corbel" panose="020B0503020204020204" pitchFamily="34" charset="0"/>
              </a:rPr>
              <a:t>	</a:t>
            </a:r>
            <a:r>
              <a:rPr lang="fr-BE" smtClean="0">
                <a:latin typeface="Corbel" panose="020B0503020204020204" pitchFamily="34" charset="0"/>
              </a:rPr>
              <a:t>&lt;contact&gt;</a:t>
            </a:r>
          </a:p>
          <a:p>
            <a:pPr marL="0" indent="0">
              <a:buNone/>
              <a:tabLst>
                <a:tab pos="1255713" algn="l"/>
              </a:tabLst>
            </a:pPr>
            <a:r>
              <a:rPr lang="fr-BE">
                <a:latin typeface="Corbel" panose="020B0503020204020204" pitchFamily="34" charset="0"/>
              </a:rPr>
              <a:t>	</a:t>
            </a:r>
            <a:r>
              <a:rPr lang="fr-BE" smtClean="0">
                <a:latin typeface="Corbel" panose="020B0503020204020204" pitchFamily="34" charset="0"/>
              </a:rPr>
              <a:t>&lt;AuthEnty&gt;</a:t>
            </a:r>
          </a:p>
          <a:p>
            <a:pPr marL="0" indent="0">
              <a:buNone/>
              <a:tabLst>
                <a:tab pos="1255713" algn="l"/>
              </a:tabLst>
            </a:pPr>
            <a:r>
              <a:rPr lang="fr-BE">
                <a:latin typeface="Corbel" panose="020B0503020204020204" pitchFamily="34" charset="0"/>
              </a:rPr>
              <a:t>	</a:t>
            </a:r>
            <a:r>
              <a:rPr lang="fr-BE" smtClean="0">
                <a:latin typeface="Corbel" panose="020B0503020204020204" pitchFamily="34" charset="0"/>
              </a:rPr>
              <a:t>&lt;notes resp&gt;</a:t>
            </a: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4494820" y="2564904"/>
            <a:ext cx="310151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1255713" algn="l"/>
                <a:tab pos="4129088" algn="l"/>
                <a:tab pos="5561013" algn="l"/>
              </a:tabLst>
            </a:pPr>
            <a:r>
              <a:rPr lang="fr-BE" smtClean="0">
                <a:latin typeface="Corbel" panose="020B0503020204020204" pitchFamily="34" charset="0"/>
              </a:rPr>
              <a:t>EAD	&lt;author&gt;</a:t>
            </a:r>
            <a:endParaRPr lang="fr-BE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1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Calibrating the mapping</a:t>
            </a:r>
          </a:p>
          <a:p>
            <a:endParaRPr lang="fr-BE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Deciding what roles of DDI EAD will take on</a:t>
            </a:r>
          </a:p>
          <a:p>
            <a:endParaRPr lang="fr-BE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Investigating how EAD can supplement DDI</a:t>
            </a:r>
          </a:p>
          <a:p>
            <a:endParaRPr lang="fr-BE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Determining the roles of traditional historians in the future data archive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Next steps</a:t>
            </a:r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907704" y="207260"/>
            <a:ext cx="5328592" cy="2085796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4800" smtClean="0">
                <a:latin typeface="Corbel" panose="020B0503020204020204" pitchFamily="34" charset="0"/>
              </a:rPr>
              <a:t>Thank you</a:t>
            </a:r>
          </a:p>
          <a:p>
            <a:pPr algn="ctr"/>
            <a:r>
              <a:rPr lang="fr-BE" sz="4800" smtClean="0">
                <a:latin typeface="Corbel" panose="020B0503020204020204" pitchFamily="34" charset="0"/>
              </a:rPr>
              <a:t>for your attention!</a:t>
            </a:r>
            <a:endParaRPr lang="en-US" sz="4800">
              <a:latin typeface="Corbel" panose="020B0503020204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35796" y="5661248"/>
            <a:ext cx="3672408" cy="940653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4000" smtClean="0">
                <a:latin typeface="Corbel" panose="020B0503020204020204" pitchFamily="34" charset="0"/>
              </a:rPr>
              <a:t>Any question?</a:t>
            </a:r>
            <a:endParaRPr lang="en-US" sz="40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>
                <a:latin typeface="Corbel" panose="020B0503020204020204" pitchFamily="34" charset="0"/>
              </a:rPr>
              <a:t>The SODA project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061047"/>
          </a:xfrm>
        </p:spPr>
        <p:txBody>
          <a:bodyPr/>
          <a:lstStyle/>
          <a:p>
            <a:r>
              <a:rPr lang="fr-BE" smtClean="0">
                <a:latin typeface="Corbel" panose="020B0503020204020204" pitchFamily="34" charset="0"/>
              </a:rPr>
              <a:t>“Social Sciences Data Archive”</a:t>
            </a:r>
          </a:p>
          <a:p>
            <a:r>
              <a:rPr lang="fr-BE" smtClean="0">
                <a:latin typeface="Corbel" panose="020B0503020204020204" pitchFamily="34" charset="0"/>
              </a:rPr>
              <a:t>A (scientific) data archive</a:t>
            </a:r>
          </a:p>
          <a:p>
            <a:r>
              <a:rPr lang="fr-BE" smtClean="0">
                <a:latin typeface="Corbel" panose="020B0503020204020204" pitchFamily="34" charset="0"/>
              </a:rPr>
              <a:t>For the social sciences</a:t>
            </a:r>
          </a:p>
          <a:p>
            <a:r>
              <a:rPr lang="fr-BE" smtClean="0">
                <a:latin typeface="Corbel" panose="020B0503020204020204" pitchFamily="34" charset="0"/>
              </a:rPr>
              <a:t>To archive research data</a:t>
            </a:r>
          </a:p>
          <a:p>
            <a:r>
              <a:rPr lang="fr-BE" smtClean="0">
                <a:latin typeface="Corbel" panose="020B0503020204020204" pitchFamily="34" charset="0"/>
              </a:rPr>
              <a:t>To allow for its re-use</a:t>
            </a:r>
          </a:p>
          <a:p>
            <a:r>
              <a:rPr lang="fr-BE" smtClean="0">
                <a:latin typeface="Corbel" panose="020B0503020204020204" pitchFamily="34" charset="0"/>
              </a:rPr>
              <a:t>To integrate CESSDA – Consortium of European social science data archives</a:t>
            </a:r>
          </a:p>
        </p:txBody>
      </p:sp>
    </p:spTree>
    <p:extLst>
      <p:ext uri="{BB962C8B-B14F-4D97-AF65-F5344CB8AC3E}">
        <p14:creationId xmlns:p14="http://schemas.microsoft.com/office/powerpoint/2010/main" val="38127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>
                <a:latin typeface="Corbel" panose="020B0503020204020204" pitchFamily="34" charset="0"/>
              </a:rPr>
              <a:t>The SODA project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216" y="1988839"/>
            <a:ext cx="3538736" cy="2714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smtClean="0">
                <a:latin typeface="Corbel" panose="020B0503020204020204" pitchFamily="34" charset="0"/>
              </a:rPr>
              <a:t>Legal &amp; organizational</a:t>
            </a:r>
            <a:r>
              <a:rPr lang="en-US" sz="2000" smtClean="0">
                <a:latin typeface="Corbel" panose="020B0503020204020204" pitchFamily="34" charset="0"/>
              </a:rPr>
              <a:t> aspects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Legal form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Business model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Cost model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Contracts and licenses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Access and use conditions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GDPR + DPO + "Digital Act"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76056" y="1988840"/>
            <a:ext cx="3240360" cy="27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smtClean="0">
                <a:latin typeface="Corbel" panose="020B0503020204020204" pitchFamily="34" charset="0"/>
              </a:rPr>
              <a:t>Technical aspects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System architecture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Software programs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Workflows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Metadata standard(s)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Training and user guides</a:t>
            </a:r>
          </a:p>
          <a:p>
            <a:r>
              <a:rPr lang="fr-BE" sz="2000" smtClean="0">
                <a:latin typeface="Corbel" panose="020B0503020204020204" pitchFamily="34" charset="0"/>
              </a:rPr>
              <a:t>Retrospective conversion</a:t>
            </a:r>
            <a:endParaRPr lang="en-US" sz="2000">
              <a:latin typeface="Corbel" panose="020B0503020204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572000" y="2111151"/>
            <a:ext cx="0" cy="23762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8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>
                <a:latin typeface="Corbel" panose="020B0503020204020204" pitchFamily="34" charset="0"/>
              </a:rPr>
              <a:t>The SODA project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421088"/>
          </a:xfrm>
        </p:spPr>
        <p:txBody>
          <a:bodyPr>
            <a:normAutofit/>
          </a:bodyPr>
          <a:lstStyle/>
          <a:p>
            <a:r>
              <a:rPr lang="fr-BE" sz="2800" smtClean="0">
                <a:latin typeface="Corbel" panose="020B0503020204020204" pitchFamily="34" charset="0"/>
              </a:rPr>
              <a:t>Hypothesis: The future Belgian data archive for social sciences becomes part of the State Archives</a:t>
            </a:r>
          </a:p>
          <a:p>
            <a:pPr marL="0" indent="0">
              <a:buNone/>
            </a:pPr>
            <a:endParaRPr lang="fr-BE" sz="2800" smtClean="0">
              <a:latin typeface="Corbel" panose="020B0503020204020204" pitchFamily="34" charset="0"/>
            </a:endParaRPr>
          </a:p>
          <a:p>
            <a:r>
              <a:rPr lang="fr-BE" sz="2800" smtClean="0">
                <a:latin typeface="Corbel" panose="020B0503020204020204" pitchFamily="34" charset="0"/>
              </a:rPr>
              <a:t>Corollary: Part of the existing infrastructure at the State Archives will be re-used for the needs of the data archive</a:t>
            </a:r>
          </a:p>
          <a:p>
            <a:pPr marL="0" indent="0">
              <a:buNone/>
            </a:pPr>
            <a:endParaRPr lang="fr-BE" sz="2800" smtClean="0">
              <a:latin typeface="Corbel" panose="020B0503020204020204" pitchFamily="34" charset="0"/>
            </a:endParaRPr>
          </a:p>
          <a:p>
            <a:r>
              <a:rPr lang="fr-BE" sz="2800" smtClean="0">
                <a:latin typeface="Corbel" panose="020B0503020204020204" pitchFamily="34" charset="0"/>
              </a:rPr>
              <a:t>Consequence: We need crosswalks at the level of metadata to allow for (partial) automated transfers</a:t>
            </a:r>
          </a:p>
        </p:txBody>
      </p:sp>
    </p:spTree>
    <p:extLst>
      <p:ext uri="{BB962C8B-B14F-4D97-AF65-F5344CB8AC3E}">
        <p14:creationId xmlns:p14="http://schemas.microsoft.com/office/powerpoint/2010/main" val="38037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1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Social science data: datasets</a:t>
            </a:r>
          </a:p>
          <a:p>
            <a:endParaRPr lang="fr-BE" smtClean="0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Quantitative and qualitative data</a:t>
            </a:r>
          </a:p>
          <a:p>
            <a:endParaRPr lang="fr-BE" smtClean="0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The metadata standard for social sciences: Data Documentation Initiative (DDI)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Social science data &amp; metadata</a:t>
            </a:r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1"/>
          </a:xfrm>
        </p:spPr>
        <p:txBody>
          <a:bodyPr>
            <a:normAutofit/>
          </a:bodyPr>
          <a:lstStyle/>
          <a:p>
            <a:r>
              <a:rPr lang="fr-BE" b="1" u="sng" smtClean="0">
                <a:latin typeface="Corbel" panose="020B0503020204020204" pitchFamily="34" charset="0"/>
              </a:rPr>
              <a:t>DDI-Codebook</a:t>
            </a:r>
            <a:r>
              <a:rPr lang="fr-BE" smtClean="0">
                <a:latin typeface="Corbel" panose="020B0503020204020204" pitchFamily="34" charset="0"/>
              </a:rPr>
              <a:t> for deciphering the variable names (codes) generated by statistical software (SPSS, SAS, R…)</a:t>
            </a:r>
          </a:p>
          <a:p>
            <a:pPr marL="0" indent="0">
              <a:buNone/>
            </a:pPr>
            <a:endParaRPr lang="fr-BE" smtClean="0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DDI-Lifecycle for recording the entire lifecycle of the data</a:t>
            </a:r>
          </a:p>
          <a:p>
            <a:endParaRPr lang="fr-BE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DDI 4…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Social science data &amp; metadata</a:t>
            </a:r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14_DIROPVLA_DIGIPAT\40_MY_DATA\Peuch\Images\DDI exe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0"/>
            <a:ext cx="8424936" cy="68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dre 4"/>
          <p:cNvSpPr/>
          <p:nvPr/>
        </p:nvSpPr>
        <p:spPr>
          <a:xfrm>
            <a:off x="467544" y="738908"/>
            <a:ext cx="4991147" cy="1542473"/>
          </a:xfrm>
          <a:prstGeom prst="frame">
            <a:avLst>
              <a:gd name="adj1" fmla="val 433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adre 7"/>
          <p:cNvSpPr/>
          <p:nvPr/>
        </p:nvSpPr>
        <p:spPr>
          <a:xfrm>
            <a:off x="467544" y="2078182"/>
            <a:ext cx="6696744" cy="5095234"/>
          </a:xfrm>
          <a:prstGeom prst="frame">
            <a:avLst>
              <a:gd name="adj1" fmla="val 177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683"/>
            <a:ext cx="1331639" cy="6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uch\AppData\Local\Microsoft\Windows\INetCache\IE\RSIDE9UK\Gaoliang_Brid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075240" cy="4680520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It would be advantageous to transfer some of the information contained in DDI, in an automated or semi-automated manner, towards EAD…</a:t>
            </a:r>
          </a:p>
          <a:p>
            <a:endParaRPr lang="fr-BE">
              <a:latin typeface="Corbel" panose="020B0503020204020204" pitchFamily="34" charset="0"/>
            </a:endParaRPr>
          </a:p>
          <a:p>
            <a:r>
              <a:rPr lang="fr-BE" smtClean="0">
                <a:latin typeface="Corbel" panose="020B0503020204020204" pitchFamily="34" charset="0"/>
              </a:rPr>
              <a:t>… so that we can already use this information with the existing data and metadata processing infrastructure at the State Archives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786210"/>
          </a:xfrm>
        </p:spPr>
        <p:txBody>
          <a:bodyPr>
            <a:no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Building bridges</a:t>
            </a:r>
            <a:br>
              <a:rPr lang="fr-BE" smtClean="0">
                <a:latin typeface="Corbel" panose="020B0503020204020204" pitchFamily="34" charset="0"/>
              </a:rPr>
            </a:br>
            <a:r>
              <a:rPr lang="fr-BE" smtClean="0">
                <a:latin typeface="Corbel" panose="020B0503020204020204" pitchFamily="34" charset="0"/>
              </a:rPr>
              <a:t>A crosswalk towards EAD</a:t>
            </a:r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mtClean="0">
                <a:latin typeface="Corbel" panose="020B0503020204020204" pitchFamily="34" charset="0"/>
              </a:rPr>
              <a:t>What I should have done (1)</a:t>
            </a:r>
            <a:endParaRPr lang="en-US">
              <a:latin typeface="Corbel" panose="020B0503020204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4380" y="1600201"/>
            <a:ext cx="8075240" cy="4349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BE" smtClean="0">
                <a:latin typeface="Corbel" panose="020B0503020204020204" pitchFamily="34" charset="0"/>
              </a:rPr>
              <a:t>Examine the various metadata standards already in use at the State Archives (not just EAD: EAC, EAG, METS…) and understand how they function together</a:t>
            </a:r>
          </a:p>
          <a:p>
            <a:pPr marL="514350" indent="-514350">
              <a:buFont typeface="+mj-lt"/>
              <a:buAutoNum type="arabicPeriod"/>
            </a:pPr>
            <a:endParaRPr lang="fr-BE" smtClean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BE" smtClean="0">
                <a:latin typeface="Corbel" panose="020B0503020204020204" pitchFamily="34" charset="0"/>
              </a:rPr>
              <a:t>Classify the DDI-Codebook fields by types of metadata (descriptive, administrative, technical, structural and preservation)</a:t>
            </a:r>
          </a:p>
        </p:txBody>
      </p:sp>
    </p:spTree>
    <p:extLst>
      <p:ext uri="{BB962C8B-B14F-4D97-AF65-F5344CB8AC3E}">
        <p14:creationId xmlns:p14="http://schemas.microsoft.com/office/powerpoint/2010/main" val="36895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Affichage à l'écran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Trust &amp; Understanding</vt:lpstr>
      <vt:lpstr>The SODA project</vt:lpstr>
      <vt:lpstr>The SODA project</vt:lpstr>
      <vt:lpstr>The SODA project</vt:lpstr>
      <vt:lpstr>Social science data &amp; metadata</vt:lpstr>
      <vt:lpstr>Social science data &amp; metadata</vt:lpstr>
      <vt:lpstr>Présentation PowerPoint</vt:lpstr>
      <vt:lpstr>Building bridges A crosswalk towards EAD</vt:lpstr>
      <vt:lpstr>What I should have done (1)</vt:lpstr>
      <vt:lpstr>What I should have done (2)</vt:lpstr>
      <vt:lpstr>What I did</vt:lpstr>
      <vt:lpstr>Interesting aspects ’Identifier overload’</vt:lpstr>
      <vt:lpstr>Interesting aspects Authors and contributors</vt:lpstr>
      <vt:lpstr>Next steps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Peuch</dc:creator>
  <cp:lastModifiedBy>Benjamin Peuch</cp:lastModifiedBy>
  <cp:revision>68</cp:revision>
  <dcterms:created xsi:type="dcterms:W3CDTF">2018-05-09T08:28:29Z</dcterms:created>
  <dcterms:modified xsi:type="dcterms:W3CDTF">2018-05-09T15:48:42Z</dcterms:modified>
</cp:coreProperties>
</file>